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x="18288000" cy="10287000"/>
  <p:notesSz cx="6858000" cy="9144000"/>
  <p:embeddedFontLst>
    <p:embeddedFont>
      <p:font typeface="Arial" charset="1" panose="020B0502020202020204"/>
      <p:regular r:id="rId50"/>
    </p:embeddedFont>
    <p:embeddedFont>
      <p:font typeface="Arial Bold" charset="1" panose="020B0802020202020204"/>
      <p:regular r:id="rId51"/>
    </p:embeddedFont>
    <p:embeddedFont>
      <p:font typeface="Daydream" charset="1" panose="00000000000000000000"/>
      <p:regular r:id="rId52"/>
    </p:embeddedFont>
    <p:embeddedFont>
      <p:font typeface="Old Standard Bold" charset="1" panose="02040503050505020303"/>
      <p:regular r:id="rId53"/>
    </p:embeddedFont>
    <p:embeddedFont>
      <p:font typeface="Questrial" charset="1" panose="02000000000000000000"/>
      <p:regular r:id="rId54"/>
    </p:embeddedFont>
    <p:embeddedFont>
      <p:font typeface="Arial Italics" charset="1" panose="020B0502020202090204"/>
      <p:regular r:id="rId55"/>
    </p:embeddedFont>
    <p:embeddedFont>
      <p:font typeface="Arial Bold Italics" charset="1" panose="020B0802020202090204"/>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png" Type="http://schemas.openxmlformats.org/officeDocument/2006/relationships/image"/><Relationship Id="rId12" Target="../media/image14.png" Type="http://schemas.openxmlformats.org/officeDocument/2006/relationships/image"/><Relationship Id="rId13" Target="../media/image15.png" Type="http://schemas.openxmlformats.org/officeDocument/2006/relationships/image"/><Relationship Id="rId14" Target="../media/image16.png" Type="http://schemas.openxmlformats.org/officeDocument/2006/relationships/image"/><Relationship Id="rId15" Target="../media/image17.png" Type="http://schemas.openxmlformats.org/officeDocument/2006/relationships/image"/><Relationship Id="rId16" Target="../media/image18.png" Type="http://schemas.openxmlformats.org/officeDocument/2006/relationships/image"/><Relationship Id="rId17" Target="../media/image19.png" Type="http://schemas.openxmlformats.org/officeDocument/2006/relationships/image"/><Relationship Id="rId18" Target="../media/image20.svg" Type="http://schemas.openxmlformats.org/officeDocument/2006/relationships/image"/><Relationship Id="rId19" Target="../media/image21.png" Type="http://schemas.openxmlformats.org/officeDocument/2006/relationships/image"/><Relationship Id="rId2" Target="../media/image4.png" Type="http://schemas.openxmlformats.org/officeDocument/2006/relationships/image"/><Relationship Id="rId20" Target="../media/image22.svg" Type="http://schemas.openxmlformats.org/officeDocument/2006/relationships/image"/><Relationship Id="rId21" Target="../media/image23.png" Type="http://schemas.openxmlformats.org/officeDocument/2006/relationships/image"/><Relationship Id="rId22" Target="../media/image24.png" Type="http://schemas.openxmlformats.org/officeDocument/2006/relationships/image"/><Relationship Id="rId23" Target="../media/image25.svg" Type="http://schemas.openxmlformats.org/officeDocument/2006/relationships/image"/><Relationship Id="rId24" Target="../media/image26.png" Type="http://schemas.openxmlformats.org/officeDocument/2006/relationships/image"/><Relationship Id="rId25" Target="../media/image27.svg" Type="http://schemas.openxmlformats.org/officeDocument/2006/relationships/image"/><Relationship Id="rId26" Target="../media/image28.png" Type="http://schemas.openxmlformats.org/officeDocument/2006/relationships/image"/><Relationship Id="rId27" Target="../media/image29.sv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3.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4.png" Type="http://schemas.openxmlformats.org/officeDocument/2006/relationships/image"/><Relationship Id="rId7" Target="../media/image45.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0.png" Type="http://schemas.openxmlformats.org/officeDocument/2006/relationships/image"/><Relationship Id="rId11" Target="../media/image51.svg" Type="http://schemas.openxmlformats.org/officeDocument/2006/relationships/image"/><Relationship Id="rId12" Target="../media/image52.png" Type="http://schemas.openxmlformats.org/officeDocument/2006/relationships/image"/><Relationship Id="rId13" Target="../media/image53.svg" Type="http://schemas.openxmlformats.org/officeDocument/2006/relationships/image"/><Relationship Id="rId14" Target="../media/image54.png" Type="http://schemas.openxmlformats.org/officeDocument/2006/relationships/image"/><Relationship Id="rId15" Target="../media/image55.svg" Type="http://schemas.openxmlformats.org/officeDocument/2006/relationships/image"/><Relationship Id="rId16" Target="../media/image56.png" Type="http://schemas.openxmlformats.org/officeDocument/2006/relationships/image"/><Relationship Id="rId17" Target="../media/image57.svg" Type="http://schemas.openxmlformats.org/officeDocument/2006/relationships/image"/><Relationship Id="rId18" Target="../media/image58.png" Type="http://schemas.openxmlformats.org/officeDocument/2006/relationships/image"/><Relationship Id="rId19" Target="../media/image59.png" Type="http://schemas.openxmlformats.org/officeDocument/2006/relationships/image"/><Relationship Id="rId2" Target="../media/image4.png" Type="http://schemas.openxmlformats.org/officeDocument/2006/relationships/image"/><Relationship Id="rId20" Target="../media/image60.png" Type="http://schemas.openxmlformats.org/officeDocument/2006/relationships/image"/><Relationship Id="rId21" Target="../media/image61.png" Type="http://schemas.openxmlformats.org/officeDocument/2006/relationships/image"/><Relationship Id="rId22" Target="../media/image62.png" Type="http://schemas.openxmlformats.org/officeDocument/2006/relationships/image"/><Relationship Id="rId23" Target="../media/image63.png" Type="http://schemas.openxmlformats.org/officeDocument/2006/relationships/image"/><Relationship Id="rId24" Target="../media/image64.png" Type="http://schemas.openxmlformats.org/officeDocument/2006/relationships/image"/><Relationship Id="rId25" Target="../media/image65.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6.png" Type="http://schemas.openxmlformats.org/officeDocument/2006/relationships/image"/><Relationship Id="rId7" Target="../media/image47.svg" Type="http://schemas.openxmlformats.org/officeDocument/2006/relationships/image"/><Relationship Id="rId8" Target="../media/image48.png" Type="http://schemas.openxmlformats.org/officeDocument/2006/relationships/image"/><Relationship Id="rId9" Target="../media/image49.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6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6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9.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6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https://twitter.com/Gregg_ONeill" TargetMode="External" Type="http://schemas.openxmlformats.org/officeDocument/2006/relationships/hyperlink"/><Relationship Id="rId11"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0.png" Type="http://schemas.openxmlformats.org/officeDocument/2006/relationships/image"/><Relationship Id="rId7" Target="../media/image31.png" Type="http://schemas.openxmlformats.org/officeDocument/2006/relationships/image"/><Relationship Id="rId8" Target="../media/image32.png" Type="http://schemas.openxmlformats.org/officeDocument/2006/relationships/image"/><Relationship Id="rId9" Target="https://twitter.com/MsEJenkinson"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4" id="4"/>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14337590" y="9725311"/>
            <a:ext cx="3950410" cy="561689"/>
            <a:chOff x="0" y="0"/>
            <a:chExt cx="5267213" cy="748919"/>
          </a:xfrm>
        </p:grpSpPr>
        <p:sp>
          <p:nvSpPr>
            <p:cNvPr name="Freeform 6" id="6"/>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9" id="9"/>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363371"/>
                </a:solidFill>
                <a:latin typeface="Arial Bold"/>
              </a:rPr>
              <a:t>EUROPEAN INTEGRATION</a:t>
            </a:r>
          </a:p>
        </p:txBody>
      </p:sp>
      <p:sp>
        <p:nvSpPr>
          <p:cNvPr name="TextBox 10" id="10"/>
          <p:cNvSpPr txBox="true"/>
          <p:nvPr/>
        </p:nvSpPr>
        <p:spPr>
          <a:xfrm rot="0">
            <a:off x="351801"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EFEFE"/>
                </a:solidFill>
                <a:latin typeface="Daydream"/>
              </a:rPr>
              <a:t>european integration</a:t>
            </a:r>
          </a:p>
        </p:txBody>
      </p:sp>
      <p:sp>
        <p:nvSpPr>
          <p:cNvPr name="TextBox 11" id="11"/>
          <p:cNvSpPr txBox="true"/>
          <p:nvPr/>
        </p:nvSpPr>
        <p:spPr>
          <a:xfrm rot="0">
            <a:off x="15203805" y="-14772"/>
            <a:ext cx="2638717"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31</a:t>
            </a:r>
          </a:p>
        </p:txBody>
      </p:sp>
      <p:sp>
        <p:nvSpPr>
          <p:cNvPr name="TextBox 12" id="12"/>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1945-Present</a:t>
            </a:r>
          </a:p>
        </p:txBody>
      </p:sp>
      <p:sp>
        <p:nvSpPr>
          <p:cNvPr name="TextBox 13" id="13"/>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1028700" y="5721305"/>
            <a:ext cx="4846558" cy="3229019"/>
          </a:xfrm>
          <a:custGeom>
            <a:avLst/>
            <a:gdLst/>
            <a:ahLst/>
            <a:cxnLst/>
            <a:rect r="r" b="b" t="t" l="l"/>
            <a:pathLst>
              <a:path h="3229019" w="4846558">
                <a:moveTo>
                  <a:pt x="0" y="0"/>
                </a:moveTo>
                <a:lnTo>
                  <a:pt x="4846558" y="0"/>
                </a:lnTo>
                <a:lnTo>
                  <a:pt x="4846558" y="3229019"/>
                </a:lnTo>
                <a:lnTo>
                  <a:pt x="0" y="322901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5875258" y="5721305"/>
            <a:ext cx="5381699" cy="3229019"/>
          </a:xfrm>
          <a:custGeom>
            <a:avLst/>
            <a:gdLst/>
            <a:ahLst/>
            <a:cxnLst/>
            <a:rect r="r" b="b" t="t" l="l"/>
            <a:pathLst>
              <a:path h="3229019" w="5381699">
                <a:moveTo>
                  <a:pt x="0" y="0"/>
                </a:moveTo>
                <a:lnTo>
                  <a:pt x="5381698" y="0"/>
                </a:lnTo>
                <a:lnTo>
                  <a:pt x="5381698" y="3229019"/>
                </a:lnTo>
                <a:lnTo>
                  <a:pt x="0" y="322901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Benelux Agreement, 1947</a:t>
            </a:r>
          </a:p>
        </p:txBody>
      </p:sp>
      <p:sp>
        <p:nvSpPr>
          <p:cNvPr name="TextBox 13" id="13"/>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European integration was a gradual process. </a:t>
            </a:r>
            <a:r>
              <a:rPr lang="en-US" sz="3000">
                <a:solidFill>
                  <a:srgbClr val="000000"/>
                </a:solidFill>
                <a:latin typeface="Arial"/>
              </a:rPr>
              <a:t>Different areas were picked to start the plans for working together. The first of these came in 1947; Belgium, the Netherlands and Luxembourg agreed to </a:t>
            </a:r>
            <a:r>
              <a:rPr lang="en-US" sz="3000">
                <a:solidFill>
                  <a:srgbClr val="000000"/>
                </a:solidFill>
                <a:latin typeface="Arial Bold"/>
              </a:rPr>
              <a:t>abolish all custom duties</a:t>
            </a:r>
            <a:r>
              <a:rPr lang="en-US" sz="3000">
                <a:solidFill>
                  <a:srgbClr val="000000"/>
                </a:solidFill>
                <a:latin typeface="Arial"/>
              </a:rPr>
              <a:t> on import/exports between them. This was known as the </a:t>
            </a:r>
            <a:r>
              <a:rPr lang="en-US" sz="3000">
                <a:solidFill>
                  <a:srgbClr val="000000"/>
                </a:solidFill>
                <a:latin typeface="Arial Bold"/>
              </a:rPr>
              <a:t>Benelux Union</a:t>
            </a:r>
            <a:r>
              <a:rPr lang="en-US" sz="3000">
                <a:solidFill>
                  <a:srgbClr val="000000"/>
                </a:solidFill>
                <a:latin typeface="Arial"/>
              </a:rPr>
              <a:t> (Be + Ne + Lux). It was a huge success – by 1957, trade amongst them had tripled. </a:t>
            </a:r>
          </a:p>
        </p:txBody>
      </p:sp>
      <p:sp>
        <p:nvSpPr>
          <p:cNvPr name="TextBox 14" id="14"/>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5" id="15"/>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
        <p:nvSpPr>
          <p:cNvPr name="Freeform 16" id="16"/>
          <p:cNvSpPr/>
          <p:nvPr/>
        </p:nvSpPr>
        <p:spPr>
          <a:xfrm flipH="false" flipV="false" rot="0">
            <a:off x="11256956" y="5721305"/>
            <a:ext cx="5381699" cy="3229019"/>
          </a:xfrm>
          <a:custGeom>
            <a:avLst/>
            <a:gdLst/>
            <a:ahLst/>
            <a:cxnLst/>
            <a:rect r="r" b="b" t="t" l="l"/>
            <a:pathLst>
              <a:path h="3229019" w="5381699">
                <a:moveTo>
                  <a:pt x="0" y="0"/>
                </a:moveTo>
                <a:lnTo>
                  <a:pt x="5381699" y="0"/>
                </a:lnTo>
                <a:lnTo>
                  <a:pt x="5381699" y="3229019"/>
                </a:lnTo>
                <a:lnTo>
                  <a:pt x="0" y="322901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85825"/>
            <a:ext cx="15609955" cy="673099"/>
          </a:xfrm>
          <a:prstGeom prst="rect">
            <a:avLst/>
          </a:prstGeom>
        </p:spPr>
        <p:txBody>
          <a:bodyPr anchor="t" rtlCol="false" tIns="0" lIns="0" bIns="0" rIns="0">
            <a:spAutoFit/>
          </a:bodyPr>
          <a:lstStyle/>
          <a:p>
            <a:pPr algn="l">
              <a:lnSpc>
                <a:spcPts val="4900"/>
              </a:lnSpc>
            </a:pPr>
            <a:r>
              <a:rPr lang="en-US" sz="3500">
                <a:solidFill>
                  <a:srgbClr val="363371"/>
                </a:solidFill>
                <a:latin typeface="Arial Bold"/>
              </a:rPr>
              <a:t>The Organisation for European Economic Co-Operation (OEEC) 1948</a:t>
            </a:r>
          </a:p>
        </p:txBody>
      </p:sp>
      <p:sp>
        <p:nvSpPr>
          <p:cNvPr name="TextBox 7" id="7"/>
          <p:cNvSpPr txBox="true"/>
          <p:nvPr/>
        </p:nvSpPr>
        <p:spPr>
          <a:xfrm rot="0">
            <a:off x="1028700" y="1435099"/>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Set up in 1948 at the insistence of the USA, t</a:t>
            </a:r>
            <a:r>
              <a:rPr lang="en-US" sz="3000">
                <a:solidFill>
                  <a:srgbClr val="000000"/>
                </a:solidFill>
                <a:latin typeface="Arial"/>
              </a:rPr>
              <a:t>he OEEC was responsible for the administration of the </a:t>
            </a:r>
            <a:r>
              <a:rPr lang="en-US" sz="3000">
                <a:solidFill>
                  <a:srgbClr val="000000"/>
                </a:solidFill>
                <a:latin typeface="Arial Bold"/>
              </a:rPr>
              <a:t>Marshall Plan </a:t>
            </a:r>
            <a:r>
              <a:rPr lang="en-US" sz="3000">
                <a:solidFill>
                  <a:srgbClr val="000000"/>
                </a:solidFill>
                <a:latin typeface="Arial"/>
              </a:rPr>
              <a:t>funds to Europe. It demonstrated the advantages of economic integration and cooperation in order to generate economic growth and raise living standards.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Council of Europe, 1949</a:t>
            </a:r>
          </a:p>
        </p:txBody>
      </p:sp>
      <p:sp>
        <p:nvSpPr>
          <p:cNvPr name="TextBox 7" id="7"/>
          <p:cNvSpPr txBox="true"/>
          <p:nvPr/>
        </p:nvSpPr>
        <p:spPr>
          <a:xfrm rot="0">
            <a:off x="1028700" y="2120899"/>
            <a:ext cx="15609955"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1948, leaders of Western European states met at the </a:t>
            </a:r>
            <a:r>
              <a:rPr lang="en-US" sz="3000">
                <a:solidFill>
                  <a:srgbClr val="000000"/>
                </a:solidFill>
                <a:latin typeface="Arial Bold"/>
              </a:rPr>
              <a:t>Hague</a:t>
            </a:r>
            <a:r>
              <a:rPr lang="en-US" sz="3000">
                <a:solidFill>
                  <a:srgbClr val="000000"/>
                </a:solidFill>
                <a:latin typeface="Arial"/>
              </a:rPr>
              <a:t> </a:t>
            </a:r>
            <a:r>
              <a:rPr lang="en-US" sz="3000">
                <a:solidFill>
                  <a:srgbClr val="000000"/>
                </a:solidFill>
                <a:latin typeface="Arial Bold"/>
              </a:rPr>
              <a:t>Congress</a:t>
            </a:r>
            <a:r>
              <a:rPr lang="en-US" sz="3000">
                <a:solidFill>
                  <a:srgbClr val="000000"/>
                </a:solidFill>
                <a:latin typeface="Arial"/>
              </a:rPr>
              <a:t>. The following year, they set up the </a:t>
            </a:r>
            <a:r>
              <a:rPr lang="en-US" sz="3000">
                <a:solidFill>
                  <a:srgbClr val="000000"/>
                </a:solidFill>
                <a:latin typeface="Arial Bold"/>
              </a:rPr>
              <a:t>Council of Europe </a:t>
            </a:r>
            <a:r>
              <a:rPr lang="en-US" sz="3000">
                <a:solidFill>
                  <a:srgbClr val="000000"/>
                </a:solidFill>
                <a:latin typeface="Arial"/>
              </a:rPr>
              <a:t>in </a:t>
            </a:r>
            <a:r>
              <a:rPr lang="en-US" sz="3000">
                <a:solidFill>
                  <a:srgbClr val="000000"/>
                </a:solidFill>
                <a:latin typeface="Arial Bold"/>
              </a:rPr>
              <a:t>Strasbourg</a:t>
            </a:r>
            <a:r>
              <a:rPr lang="en-US" sz="3000">
                <a:solidFill>
                  <a:srgbClr val="000000"/>
                </a:solidFill>
                <a:latin typeface="Arial"/>
              </a:rPr>
              <a:t> (they still meet here). The Council included ten states. It was set up to promote common ideas and values, and to further European unity amongst its members.</a:t>
            </a:r>
          </a:p>
          <a:p>
            <a:pPr algn="l">
              <a:lnSpc>
                <a:spcPts val="4200"/>
              </a:lnSpc>
            </a:pPr>
            <a:r>
              <a:rPr lang="en-US" sz="3000">
                <a:solidFill>
                  <a:srgbClr val="000000"/>
                </a:solidFill>
                <a:latin typeface="Arial"/>
              </a:rPr>
              <a:t>Its most important action was to pass the </a:t>
            </a:r>
            <a:r>
              <a:rPr lang="en-US" sz="3000">
                <a:solidFill>
                  <a:srgbClr val="000000"/>
                </a:solidFill>
                <a:latin typeface="Arial Bold"/>
              </a:rPr>
              <a:t>European Convention on Human Rights</a:t>
            </a:r>
            <a:r>
              <a:rPr lang="en-US" sz="3000">
                <a:solidFill>
                  <a:srgbClr val="000000"/>
                </a:solidFill>
                <a:latin typeface="Arial"/>
              </a:rPr>
              <a:t> (</a:t>
            </a:r>
            <a:r>
              <a:rPr lang="en-US" sz="3000">
                <a:solidFill>
                  <a:srgbClr val="000000"/>
                </a:solidFill>
                <a:latin typeface="Arial Bold"/>
              </a:rPr>
              <a:t>ECHR</a:t>
            </a:r>
            <a:r>
              <a:rPr lang="en-US" sz="3000">
                <a:solidFill>
                  <a:srgbClr val="000000"/>
                </a:solidFill>
                <a:latin typeface="Arial"/>
              </a:rPr>
              <a:t>) and set up the </a:t>
            </a:r>
            <a:r>
              <a:rPr lang="en-US" sz="3000">
                <a:solidFill>
                  <a:srgbClr val="000000"/>
                </a:solidFill>
                <a:latin typeface="Arial Bold"/>
              </a:rPr>
              <a:t>European Court of Human Rights </a:t>
            </a:r>
            <a:r>
              <a:rPr lang="en-US" sz="3000">
                <a:solidFill>
                  <a:srgbClr val="000000"/>
                </a:solidFill>
                <a:latin typeface="Arial"/>
              </a:rPr>
              <a:t>(</a:t>
            </a:r>
            <a:r>
              <a:rPr lang="en-US" sz="3000">
                <a:solidFill>
                  <a:srgbClr val="000000"/>
                </a:solidFill>
                <a:latin typeface="Arial Bold"/>
              </a:rPr>
              <a:t>HCtHR</a:t>
            </a:r>
            <a:r>
              <a:rPr lang="en-US" sz="3000">
                <a:solidFill>
                  <a:srgbClr val="000000"/>
                </a:solidFill>
                <a:latin typeface="Arial"/>
              </a:rPr>
              <a:t>) to rule on it. The Convention guaranteed the basic human rights of all citizens in Europe to democracy, free speech, free Media, and protection from torture or unfair trials. If a citizen felt their rights had been violated by their own government, they could take a case to the European Court of Human Rights.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grpSp>
        <p:nvGrpSpPr>
          <p:cNvPr name="Group 14" id="14"/>
          <p:cNvGrpSpPr/>
          <p:nvPr/>
        </p:nvGrpSpPr>
        <p:grpSpPr>
          <a:xfrm rot="0">
            <a:off x="4464675" y="7502524"/>
            <a:ext cx="8695710" cy="1439826"/>
            <a:chOff x="0" y="0"/>
            <a:chExt cx="11594280" cy="1919768"/>
          </a:xfrm>
        </p:grpSpPr>
        <p:grpSp>
          <p:nvGrpSpPr>
            <p:cNvPr name="Group 15" id="15"/>
            <p:cNvGrpSpPr/>
            <p:nvPr/>
          </p:nvGrpSpPr>
          <p:grpSpPr>
            <a:xfrm rot="0">
              <a:off x="0" y="0"/>
              <a:ext cx="11594280" cy="1919768"/>
              <a:chOff x="0" y="0"/>
              <a:chExt cx="2290228" cy="379213"/>
            </a:xfrm>
          </p:grpSpPr>
          <p:sp>
            <p:nvSpPr>
              <p:cNvPr name="Freeform 16" id="16"/>
              <p:cNvSpPr/>
              <p:nvPr/>
            </p:nvSpPr>
            <p:spPr>
              <a:xfrm flipH="false" flipV="false" rot="0">
                <a:off x="0" y="0"/>
                <a:ext cx="2290228" cy="379213"/>
              </a:xfrm>
              <a:custGeom>
                <a:avLst/>
                <a:gdLst/>
                <a:ahLst/>
                <a:cxnLst/>
                <a:rect r="r" b="b" t="t" l="l"/>
                <a:pathLst>
                  <a:path h="379213" w="2290228">
                    <a:moveTo>
                      <a:pt x="0" y="0"/>
                    </a:moveTo>
                    <a:lnTo>
                      <a:pt x="2290228" y="0"/>
                    </a:lnTo>
                    <a:lnTo>
                      <a:pt x="2290228" y="379213"/>
                    </a:lnTo>
                    <a:lnTo>
                      <a:pt x="0" y="379213"/>
                    </a:lnTo>
                    <a:close/>
                  </a:path>
                </a:pathLst>
              </a:custGeom>
              <a:solidFill>
                <a:srgbClr val="F1DFFF"/>
              </a:solidFill>
              <a:ln w="38100" cap="sq">
                <a:solidFill>
                  <a:srgbClr val="363371"/>
                </a:solidFill>
                <a:prstDash val="solid"/>
                <a:miter/>
              </a:ln>
            </p:spPr>
          </p:sp>
          <p:sp>
            <p:nvSpPr>
              <p:cNvPr name="TextBox 17" id="17"/>
              <p:cNvSpPr txBox="true"/>
              <p:nvPr/>
            </p:nvSpPr>
            <p:spPr>
              <a:xfrm>
                <a:off x="0" y="-85725"/>
                <a:ext cx="2290228" cy="464938"/>
              </a:xfrm>
              <a:prstGeom prst="rect">
                <a:avLst/>
              </a:prstGeom>
            </p:spPr>
            <p:txBody>
              <a:bodyPr anchor="ctr" rtlCol="false" tIns="50800" lIns="50800" bIns="50800" rIns="50800"/>
              <a:lstStyle/>
              <a:p>
                <a:pPr algn="ctr">
                  <a:lnSpc>
                    <a:spcPts val="3080"/>
                  </a:lnSpc>
                </a:pPr>
              </a:p>
            </p:txBody>
          </p:sp>
        </p:grpSp>
        <p:sp>
          <p:nvSpPr>
            <p:cNvPr name="TextBox 18" id="18"/>
            <p:cNvSpPr txBox="true"/>
            <p:nvPr/>
          </p:nvSpPr>
          <p:spPr>
            <a:xfrm rot="0">
              <a:off x="196948" y="21143"/>
              <a:ext cx="11200384" cy="1772708"/>
            </a:xfrm>
            <a:prstGeom prst="rect">
              <a:avLst/>
            </a:prstGeom>
          </p:spPr>
          <p:txBody>
            <a:bodyPr anchor="t" rtlCol="false" tIns="0" lIns="0" bIns="0" rIns="0">
              <a:spAutoFit/>
            </a:bodyPr>
            <a:lstStyle/>
            <a:p>
              <a:pPr algn="just">
                <a:lnSpc>
                  <a:spcPts val="3500"/>
                </a:lnSpc>
              </a:pPr>
              <a:r>
                <a:rPr lang="en-US" sz="2500">
                  <a:solidFill>
                    <a:srgbClr val="7D14CF"/>
                  </a:solidFill>
                  <a:latin typeface="Arial"/>
                </a:rPr>
                <a:t>This was to protect the citizens of Europe from any future actions that would replicate Hitler and Nazi attempts to eradicate the Jews during the Holocaust.</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685800" y="793375"/>
            <a:ext cx="16253460" cy="8464925"/>
          </a:xfrm>
          <a:custGeom>
            <a:avLst/>
            <a:gdLst/>
            <a:ahLst/>
            <a:cxnLst/>
            <a:rect r="r" b="b" t="t" l="l"/>
            <a:pathLst>
              <a:path h="8464925" w="16253460">
                <a:moveTo>
                  <a:pt x="0" y="0"/>
                </a:moveTo>
                <a:lnTo>
                  <a:pt x="16253460" y="0"/>
                </a:lnTo>
                <a:lnTo>
                  <a:pt x="16253460" y="8464925"/>
                </a:lnTo>
                <a:lnTo>
                  <a:pt x="0" y="8464925"/>
                </a:lnTo>
                <a:lnTo>
                  <a:pt x="0" y="0"/>
                </a:lnTo>
                <a:close/>
              </a:path>
            </a:pathLst>
          </a:custGeom>
          <a:blipFill>
            <a:blip r:embed="rId6"/>
            <a:stretch>
              <a:fillRect l="-2121" t="-2819" r="-1631" b="-4072"/>
            </a:stretch>
          </a:blipFill>
        </p:spPr>
      </p:sp>
      <p:sp>
        <p:nvSpPr>
          <p:cNvPr name="TextBox 11" id="1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363371"/>
                </a:solidFill>
                <a:latin typeface="Arial Bold"/>
              </a:rPr>
              <a:t>The North Atlantic Treaty Organisation</a:t>
            </a:r>
          </a:p>
        </p:txBody>
      </p:sp>
      <p:sp>
        <p:nvSpPr>
          <p:cNvPr name="TextBox 7" id="7"/>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a:t>
            </a:r>
            <a:r>
              <a:rPr lang="en-US" sz="3000">
                <a:solidFill>
                  <a:srgbClr val="000000"/>
                </a:solidFill>
                <a:latin typeface="Arial Bold"/>
              </a:rPr>
              <a:t>North Atlantic Treaty Organization</a:t>
            </a:r>
            <a:r>
              <a:rPr lang="en-US" sz="3000">
                <a:solidFill>
                  <a:srgbClr val="000000"/>
                </a:solidFill>
                <a:latin typeface="Arial"/>
              </a:rPr>
              <a:t> (</a:t>
            </a:r>
            <a:r>
              <a:rPr lang="en-US" sz="3000">
                <a:solidFill>
                  <a:srgbClr val="000000"/>
                </a:solidFill>
                <a:latin typeface="Arial Bold"/>
              </a:rPr>
              <a:t>NATO</a:t>
            </a:r>
            <a:r>
              <a:rPr lang="en-US" sz="3000">
                <a:solidFill>
                  <a:srgbClr val="000000"/>
                </a:solidFill>
                <a:latin typeface="Arial"/>
              </a:rPr>
              <a:t>) is a military alliance. The founding states were: </a:t>
            </a:r>
            <a:r>
              <a:rPr lang="en-US" sz="3000">
                <a:solidFill>
                  <a:srgbClr val="000000"/>
                </a:solidFill>
                <a:latin typeface="Arial Bold"/>
              </a:rPr>
              <a:t>The United States</a:t>
            </a:r>
            <a:r>
              <a:rPr lang="en-US" sz="3000">
                <a:solidFill>
                  <a:srgbClr val="000000"/>
                </a:solidFill>
                <a:latin typeface="Arial"/>
              </a:rPr>
              <a:t>, </a:t>
            </a:r>
            <a:r>
              <a:rPr lang="en-US" sz="3000">
                <a:solidFill>
                  <a:srgbClr val="000000"/>
                </a:solidFill>
                <a:latin typeface="Arial Bold"/>
              </a:rPr>
              <a:t>Belgium</a:t>
            </a:r>
            <a:r>
              <a:rPr lang="en-US" sz="3000">
                <a:solidFill>
                  <a:srgbClr val="000000"/>
                </a:solidFill>
                <a:latin typeface="Arial"/>
              </a:rPr>
              <a:t>, </a:t>
            </a:r>
            <a:r>
              <a:rPr lang="en-US" sz="3000">
                <a:solidFill>
                  <a:srgbClr val="000000"/>
                </a:solidFill>
                <a:latin typeface="Arial Bold"/>
              </a:rPr>
              <a:t>the</a:t>
            </a:r>
            <a:r>
              <a:rPr lang="en-US" sz="3000">
                <a:solidFill>
                  <a:srgbClr val="000000"/>
                </a:solidFill>
                <a:latin typeface="Arial"/>
              </a:rPr>
              <a:t> </a:t>
            </a:r>
            <a:r>
              <a:rPr lang="en-US" sz="3000">
                <a:solidFill>
                  <a:srgbClr val="000000"/>
                </a:solidFill>
                <a:latin typeface="Arial Bold"/>
              </a:rPr>
              <a:t>Netherlands</a:t>
            </a:r>
            <a:r>
              <a:rPr lang="en-US" sz="3000">
                <a:solidFill>
                  <a:srgbClr val="000000"/>
                </a:solidFill>
                <a:latin typeface="Arial"/>
              </a:rPr>
              <a:t>, </a:t>
            </a:r>
            <a:r>
              <a:rPr lang="en-US" sz="3000">
                <a:solidFill>
                  <a:srgbClr val="000000"/>
                </a:solidFill>
                <a:latin typeface="Arial Bold"/>
              </a:rPr>
              <a:t>Luxembourg</a:t>
            </a:r>
            <a:r>
              <a:rPr lang="en-US" sz="3000">
                <a:solidFill>
                  <a:srgbClr val="000000"/>
                </a:solidFill>
                <a:latin typeface="Arial"/>
              </a:rPr>
              <a:t>, </a:t>
            </a:r>
            <a:r>
              <a:rPr lang="en-US" sz="3000">
                <a:solidFill>
                  <a:srgbClr val="000000"/>
                </a:solidFill>
                <a:latin typeface="Arial Bold"/>
              </a:rPr>
              <a:t>France</a:t>
            </a:r>
            <a:r>
              <a:rPr lang="en-US" sz="3000">
                <a:solidFill>
                  <a:srgbClr val="000000"/>
                </a:solidFill>
                <a:latin typeface="Arial"/>
              </a:rPr>
              <a:t>, </a:t>
            </a:r>
            <a:r>
              <a:rPr lang="en-US" sz="3000">
                <a:solidFill>
                  <a:srgbClr val="000000"/>
                </a:solidFill>
                <a:latin typeface="Arial Bold"/>
              </a:rPr>
              <a:t>the United Kingdom</a:t>
            </a:r>
            <a:r>
              <a:rPr lang="en-US" sz="3000">
                <a:solidFill>
                  <a:srgbClr val="000000"/>
                </a:solidFill>
                <a:latin typeface="Arial"/>
              </a:rPr>
              <a:t>, </a:t>
            </a:r>
            <a:r>
              <a:rPr lang="en-US" sz="3000">
                <a:solidFill>
                  <a:srgbClr val="000000"/>
                </a:solidFill>
                <a:latin typeface="Arial Bold"/>
              </a:rPr>
              <a:t>Canada</a:t>
            </a:r>
            <a:r>
              <a:rPr lang="en-US" sz="3000">
                <a:solidFill>
                  <a:srgbClr val="000000"/>
                </a:solidFill>
                <a:latin typeface="Arial"/>
              </a:rPr>
              <a:t>, </a:t>
            </a:r>
            <a:r>
              <a:rPr lang="en-US" sz="3000">
                <a:solidFill>
                  <a:srgbClr val="000000"/>
                </a:solidFill>
                <a:latin typeface="Arial Bold"/>
              </a:rPr>
              <a:t>Portugal</a:t>
            </a:r>
            <a:r>
              <a:rPr lang="en-US" sz="3000">
                <a:solidFill>
                  <a:srgbClr val="000000"/>
                </a:solidFill>
                <a:latin typeface="Arial"/>
              </a:rPr>
              <a:t>, </a:t>
            </a:r>
            <a:r>
              <a:rPr lang="en-US" sz="3000">
                <a:solidFill>
                  <a:srgbClr val="000000"/>
                </a:solidFill>
                <a:latin typeface="Arial Bold"/>
              </a:rPr>
              <a:t>Italy</a:t>
            </a:r>
            <a:r>
              <a:rPr lang="en-US" sz="3000">
                <a:solidFill>
                  <a:srgbClr val="000000"/>
                </a:solidFill>
                <a:latin typeface="Arial"/>
              </a:rPr>
              <a:t>, </a:t>
            </a:r>
            <a:r>
              <a:rPr lang="en-US" sz="3000">
                <a:solidFill>
                  <a:srgbClr val="000000"/>
                </a:solidFill>
                <a:latin typeface="Arial Bold"/>
              </a:rPr>
              <a:t>Norway</a:t>
            </a:r>
            <a:r>
              <a:rPr lang="en-US" sz="3000">
                <a:solidFill>
                  <a:srgbClr val="000000"/>
                </a:solidFill>
                <a:latin typeface="Arial"/>
              </a:rPr>
              <a:t>, </a:t>
            </a:r>
            <a:r>
              <a:rPr lang="en-US" sz="3000">
                <a:solidFill>
                  <a:srgbClr val="000000"/>
                </a:solidFill>
                <a:latin typeface="Arial Bold"/>
              </a:rPr>
              <a:t>Denmark</a:t>
            </a:r>
            <a:r>
              <a:rPr lang="en-US" sz="3000">
                <a:solidFill>
                  <a:srgbClr val="000000"/>
                </a:solidFill>
                <a:latin typeface="Arial"/>
              </a:rPr>
              <a:t> and </a:t>
            </a:r>
            <a:r>
              <a:rPr lang="en-US" sz="3000">
                <a:solidFill>
                  <a:srgbClr val="000000"/>
                </a:solidFill>
                <a:latin typeface="Arial Bold"/>
              </a:rPr>
              <a:t>Iceland</a:t>
            </a:r>
            <a:r>
              <a:rPr lang="en-US" sz="3000">
                <a:solidFill>
                  <a:srgbClr val="000000"/>
                </a:solidFill>
                <a:latin typeface="Arial"/>
              </a:rPr>
              <a:t>. It was established by the </a:t>
            </a:r>
            <a:r>
              <a:rPr lang="en-US" sz="3000">
                <a:solidFill>
                  <a:srgbClr val="000000"/>
                </a:solidFill>
                <a:latin typeface="Arial Bold"/>
              </a:rPr>
              <a:t>North Atlantic Treaty</a:t>
            </a:r>
            <a:r>
              <a:rPr lang="en-US" sz="3000">
                <a:solidFill>
                  <a:srgbClr val="000000"/>
                </a:solidFill>
                <a:latin typeface="Arial"/>
              </a:rPr>
              <a:t> in </a:t>
            </a:r>
            <a:r>
              <a:rPr lang="en-US" sz="3000">
                <a:solidFill>
                  <a:srgbClr val="000000"/>
                </a:solidFill>
                <a:latin typeface="Arial Bold"/>
              </a:rPr>
              <a:t>1949</a:t>
            </a:r>
            <a:r>
              <a:rPr lang="en-US" sz="3000">
                <a:solidFill>
                  <a:srgbClr val="000000"/>
                </a:solidFill>
                <a:latin typeface="Arial"/>
              </a:rPr>
              <a:t> and it was signed in Washington, D.C., USA, on April 4, 1949 while its headquarters are in </a:t>
            </a:r>
            <a:r>
              <a:rPr lang="en-US" sz="3000">
                <a:solidFill>
                  <a:srgbClr val="000000"/>
                </a:solidFill>
                <a:latin typeface="Arial Bold"/>
              </a:rPr>
              <a:t>Brussels</a:t>
            </a:r>
            <a:r>
              <a:rPr lang="en-US" sz="3000">
                <a:solidFill>
                  <a:srgbClr val="000000"/>
                </a:solidFill>
                <a:latin typeface="Arial"/>
              </a:rPr>
              <a:t>, </a:t>
            </a:r>
            <a:r>
              <a:rPr lang="en-US" sz="3000">
                <a:solidFill>
                  <a:srgbClr val="000000"/>
                </a:solidFill>
                <a:latin typeface="Arial Bold"/>
              </a:rPr>
              <a:t>Belgium</a:t>
            </a:r>
            <a:r>
              <a:rPr lang="en-US" sz="3000">
                <a:solidFill>
                  <a:srgbClr val="000000"/>
                </a:solidFill>
                <a:latin typeface="Arial"/>
              </a:rPr>
              <a:t>. There are now 30 official member states – Ireland joined as an observer in 2020.</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a:solidFill>
                  <a:srgbClr val="363371"/>
                </a:solidFill>
                <a:latin typeface="Arial Bold"/>
              </a:rPr>
              <a:t>European Coal and Steel Community (ECSC), 1952</a:t>
            </a:r>
          </a:p>
        </p:txBody>
      </p:sp>
      <p:sp>
        <p:nvSpPr>
          <p:cNvPr name="TextBox 7" id="7"/>
          <p:cNvSpPr txBox="true"/>
          <p:nvPr/>
        </p:nvSpPr>
        <p:spPr>
          <a:xfrm rot="0">
            <a:off x="1028700" y="1663700"/>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a:t>
            </a:r>
            <a:r>
              <a:rPr lang="en-US" sz="3000">
                <a:solidFill>
                  <a:srgbClr val="000000"/>
                </a:solidFill>
                <a:latin typeface="Arial Bold"/>
              </a:rPr>
              <a:t>ECSC</a:t>
            </a:r>
            <a:r>
              <a:rPr lang="en-US" sz="3000">
                <a:solidFill>
                  <a:srgbClr val="000000"/>
                </a:solidFill>
                <a:latin typeface="Arial"/>
              </a:rPr>
              <a:t> was the most important step towards European unity. By 1950, there was a growing concern in France about the emergence of West German as a powerful state in Europe. In order to minimise this potential threat, </a:t>
            </a:r>
            <a:r>
              <a:rPr lang="en-US" sz="3000">
                <a:solidFill>
                  <a:srgbClr val="000000"/>
                </a:solidFill>
                <a:latin typeface="Arial Bold"/>
              </a:rPr>
              <a:t>Robert Shuman</a:t>
            </a:r>
            <a:r>
              <a:rPr lang="en-US" sz="3000">
                <a:solidFill>
                  <a:srgbClr val="000000"/>
                </a:solidFill>
                <a:latin typeface="Arial"/>
              </a:rPr>
              <a:t> put forward the </a:t>
            </a:r>
            <a:r>
              <a:rPr lang="en-US" sz="3000">
                <a:solidFill>
                  <a:srgbClr val="000000"/>
                </a:solidFill>
                <a:latin typeface="Arial Bold"/>
              </a:rPr>
              <a:t>Shuman Plan</a:t>
            </a:r>
            <a:r>
              <a:rPr lang="en-US" sz="3000">
                <a:solidFill>
                  <a:srgbClr val="000000"/>
                </a:solidFill>
                <a:latin typeface="Arial"/>
              </a:rPr>
              <a:t>. He proposed that the coal and steel industries of France and Germany would be put under a single High Authority. Integrating these industries would make ‘</a:t>
            </a:r>
            <a:r>
              <a:rPr lang="en-US" sz="3000">
                <a:solidFill>
                  <a:srgbClr val="000000"/>
                </a:solidFill>
                <a:latin typeface="Arial Italics"/>
              </a:rPr>
              <a:t>war not only unthinkable but materially impossible</a:t>
            </a:r>
            <a:r>
              <a:rPr lang="en-US" sz="3000">
                <a:solidFill>
                  <a:srgbClr val="000000"/>
                </a:solidFill>
                <a:latin typeface="Arial"/>
              </a:rPr>
              <a:t>’.</a:t>
            </a:r>
          </a:p>
          <a:p>
            <a:pPr algn="l">
              <a:lnSpc>
                <a:spcPts val="4200"/>
              </a:lnSpc>
            </a:pPr>
            <a:r>
              <a:rPr lang="en-US" sz="3000">
                <a:solidFill>
                  <a:srgbClr val="000000"/>
                </a:solidFill>
                <a:latin typeface="Arial"/>
              </a:rPr>
              <a:t>The Schuman Plan led to </a:t>
            </a:r>
            <a:r>
              <a:rPr lang="en-US" sz="3000">
                <a:solidFill>
                  <a:srgbClr val="000000"/>
                </a:solidFill>
                <a:latin typeface="Arial Bold"/>
              </a:rPr>
              <a:t>the Treaty of Paris </a:t>
            </a:r>
            <a:r>
              <a:rPr lang="en-US" sz="3000">
                <a:solidFill>
                  <a:srgbClr val="000000"/>
                </a:solidFill>
                <a:latin typeface="Arial"/>
              </a:rPr>
              <a:t>in 1951. This was signed by </a:t>
            </a:r>
            <a:r>
              <a:rPr lang="en-US" sz="3000">
                <a:solidFill>
                  <a:srgbClr val="000000"/>
                </a:solidFill>
                <a:latin typeface="Arial Bold"/>
              </a:rPr>
              <a:t>West Germany</a:t>
            </a:r>
            <a:r>
              <a:rPr lang="en-US" sz="3000">
                <a:solidFill>
                  <a:srgbClr val="000000"/>
                </a:solidFill>
                <a:latin typeface="Arial"/>
              </a:rPr>
              <a:t>,</a:t>
            </a:r>
            <a:r>
              <a:rPr lang="en-US" sz="3000">
                <a:solidFill>
                  <a:srgbClr val="000000"/>
                </a:solidFill>
                <a:latin typeface="Arial Bold"/>
              </a:rPr>
              <a:t> France</a:t>
            </a:r>
            <a:r>
              <a:rPr lang="en-US" sz="3000">
                <a:solidFill>
                  <a:srgbClr val="000000"/>
                </a:solidFill>
                <a:latin typeface="Arial"/>
              </a:rPr>
              <a:t>,</a:t>
            </a:r>
            <a:r>
              <a:rPr lang="en-US" sz="3000">
                <a:solidFill>
                  <a:srgbClr val="000000"/>
                </a:solidFill>
                <a:latin typeface="Arial Bold"/>
              </a:rPr>
              <a:t> Italy </a:t>
            </a:r>
            <a:r>
              <a:rPr lang="en-US" sz="3000">
                <a:solidFill>
                  <a:srgbClr val="000000"/>
                </a:solidFill>
                <a:latin typeface="Arial"/>
              </a:rPr>
              <a:t>and</a:t>
            </a:r>
            <a:r>
              <a:rPr lang="en-US" sz="3000">
                <a:solidFill>
                  <a:srgbClr val="000000"/>
                </a:solidFill>
                <a:latin typeface="Arial Bold"/>
              </a:rPr>
              <a:t> the Benelux countries</a:t>
            </a:r>
            <a:r>
              <a:rPr lang="en-US" sz="3000">
                <a:solidFill>
                  <a:srgbClr val="000000"/>
                </a:solidFill>
                <a:latin typeface="Arial"/>
              </a:rPr>
              <a:t>. Beginning in 1952, it was a huge success. Steel production increased significantly and industrial production grew at twice the previous rate. It was the </a:t>
            </a:r>
            <a:r>
              <a:rPr lang="en-US" sz="3000">
                <a:solidFill>
                  <a:srgbClr val="000000"/>
                </a:solidFill>
                <a:latin typeface="Arial Bold"/>
              </a:rPr>
              <a:t>FIRST TIME </a:t>
            </a:r>
            <a:r>
              <a:rPr lang="en-US" sz="3000">
                <a:solidFill>
                  <a:srgbClr val="000000"/>
                </a:solidFill>
                <a:latin typeface="Arial"/>
              </a:rPr>
              <a:t>that these states had agreed to hand over some sovereignty to an outside body. </a:t>
            </a:r>
            <a:r>
              <a:rPr lang="en-US" sz="3000">
                <a:solidFill>
                  <a:srgbClr val="000000"/>
                </a:solidFill>
                <a:latin typeface="Arial Bold"/>
              </a:rPr>
              <a:t>Sovereignty</a:t>
            </a:r>
            <a:r>
              <a:rPr lang="en-US" sz="3000">
                <a:solidFill>
                  <a:srgbClr val="000000"/>
                </a:solidFill>
                <a:latin typeface="Arial"/>
              </a:rPr>
              <a:t> is </a:t>
            </a:r>
            <a:r>
              <a:rPr lang="en-US" sz="3000" u="sng">
                <a:solidFill>
                  <a:srgbClr val="000000"/>
                </a:solidFill>
                <a:latin typeface="Arial"/>
              </a:rPr>
              <a:t>a country’s independence and power</a:t>
            </a:r>
            <a:r>
              <a:rPr lang="en-US" sz="3000">
                <a:solidFill>
                  <a:srgbClr val="000000"/>
                </a:solidFill>
                <a:latin typeface="Arial"/>
              </a:rPr>
              <a:t>, so deciding to share it was a huge step forward. The ECSC could make decisions that would be binding on all its members.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Checkpoint pg. 389 (Artefact, 2nd Edition)</a:t>
            </a:r>
          </a:p>
        </p:txBody>
      </p:sp>
      <p:sp>
        <p:nvSpPr>
          <p:cNvPr name="TextBox 7" id="7"/>
          <p:cNvSpPr txBox="true"/>
          <p:nvPr/>
        </p:nvSpPr>
        <p:spPr>
          <a:xfrm rot="0">
            <a:off x="1028700" y="2111374"/>
            <a:ext cx="15609955" cy="4847590"/>
          </a:xfrm>
          <a:prstGeom prst="rect">
            <a:avLst/>
          </a:prstGeom>
        </p:spPr>
        <p:txBody>
          <a:bodyPr anchor="t" rtlCol="false" tIns="0" lIns="0" bIns="0" rIns="0">
            <a:spAutoFit/>
          </a:bodyPr>
          <a:lstStyle/>
          <a:p>
            <a:pPr algn="l" marL="734059" indent="-367030" lvl="1">
              <a:lnSpc>
                <a:spcPts val="4759"/>
              </a:lnSpc>
              <a:buAutoNum type="arabicPeriod" startAt="1"/>
            </a:pPr>
            <a:r>
              <a:rPr lang="en-US" sz="3399">
                <a:solidFill>
                  <a:srgbClr val="29893B"/>
                </a:solidFill>
                <a:latin typeface="Arial"/>
              </a:rPr>
              <a:t>Why do you think the Benelux Agreement was important in the story of European integration?</a:t>
            </a:r>
          </a:p>
          <a:p>
            <a:pPr algn="l" marL="734059" indent="-367030" lvl="1">
              <a:lnSpc>
                <a:spcPts val="4759"/>
              </a:lnSpc>
              <a:buAutoNum type="arabicPeriod" startAt="1"/>
            </a:pPr>
            <a:r>
              <a:rPr lang="en-US" sz="3399">
                <a:solidFill>
                  <a:srgbClr val="29893B"/>
                </a:solidFill>
                <a:latin typeface="Arial"/>
              </a:rPr>
              <a:t>What was the function of OEEC?</a:t>
            </a:r>
          </a:p>
          <a:p>
            <a:pPr algn="l" marL="734059" indent="-367030" lvl="1">
              <a:lnSpc>
                <a:spcPts val="4759"/>
              </a:lnSpc>
              <a:buAutoNum type="arabicPeriod" startAt="1"/>
            </a:pPr>
            <a:r>
              <a:rPr lang="en-US" sz="3399">
                <a:solidFill>
                  <a:srgbClr val="29893B"/>
                </a:solidFill>
                <a:latin typeface="Arial"/>
              </a:rPr>
              <a:t>What was the European Convention on Human Rights and why was it important?</a:t>
            </a:r>
          </a:p>
          <a:p>
            <a:pPr algn="l" marL="734059" indent="-367030" lvl="1">
              <a:lnSpc>
                <a:spcPts val="4759"/>
              </a:lnSpc>
              <a:buAutoNum type="arabicPeriod" startAt="1"/>
            </a:pPr>
            <a:r>
              <a:rPr lang="en-US" sz="3399">
                <a:solidFill>
                  <a:srgbClr val="29893B"/>
                </a:solidFill>
                <a:latin typeface="Arial"/>
              </a:rPr>
              <a:t>Why did the French propose setting up the ECSC?</a:t>
            </a:r>
          </a:p>
          <a:p>
            <a:pPr algn="l" marL="734059" indent="-367030" lvl="1">
              <a:lnSpc>
                <a:spcPts val="4759"/>
              </a:lnSpc>
              <a:buAutoNum type="arabicPeriod" startAt="1"/>
            </a:pPr>
            <a:r>
              <a:rPr lang="en-US" sz="3399">
                <a:solidFill>
                  <a:srgbClr val="29893B"/>
                </a:solidFill>
                <a:latin typeface="Arial"/>
              </a:rPr>
              <a:t>What was the ECSC?</a:t>
            </a:r>
          </a:p>
          <a:p>
            <a:pPr algn="l" marL="734059" indent="-367030" lvl="1">
              <a:lnSpc>
                <a:spcPts val="4759"/>
              </a:lnSpc>
              <a:buAutoNum type="arabicPeriod" startAt="1"/>
            </a:pPr>
            <a:r>
              <a:rPr lang="en-US" sz="3399">
                <a:solidFill>
                  <a:srgbClr val="29893B"/>
                </a:solidFill>
                <a:latin typeface="Arial"/>
              </a:rPr>
              <a:t>How was it different from the bodies that had gone before it?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3"/>
            <a:ext cx="18288000" cy="1152524"/>
          </a:xfrm>
          <a:prstGeom prst="rect">
            <a:avLst/>
          </a:prstGeom>
        </p:spPr>
        <p:txBody>
          <a:bodyPr anchor="t" rtlCol="false" tIns="0" lIns="0" bIns="0" rIns="0">
            <a:spAutoFit/>
          </a:bodyPr>
          <a:lstStyle/>
          <a:p>
            <a:pPr algn="ctr">
              <a:lnSpc>
                <a:spcPts val="8400"/>
              </a:lnSpc>
            </a:pPr>
            <a:r>
              <a:rPr lang="en-US" sz="6000">
                <a:solidFill>
                  <a:srgbClr val="363371"/>
                </a:solidFill>
                <a:latin typeface="Arial Bold"/>
              </a:rPr>
              <a:t>31.3: THE EUROPEAN ECONOMIC COMMUNITY</a:t>
            </a:r>
          </a:p>
        </p:txBody>
      </p:sp>
      <p:sp>
        <p:nvSpPr>
          <p:cNvPr name="TextBox 4" id="4"/>
          <p:cNvSpPr txBox="true"/>
          <p:nvPr/>
        </p:nvSpPr>
        <p:spPr>
          <a:xfrm rot="0">
            <a:off x="0" y="3883334"/>
            <a:ext cx="18288000" cy="1044577"/>
          </a:xfrm>
          <a:prstGeom prst="rect">
            <a:avLst/>
          </a:prstGeom>
        </p:spPr>
        <p:txBody>
          <a:bodyPr anchor="t" rtlCol="false" tIns="0" lIns="0" bIns="0" rIns="0">
            <a:spAutoFit/>
          </a:bodyPr>
          <a:lstStyle/>
          <a:p>
            <a:pPr algn="ctr">
              <a:lnSpc>
                <a:spcPts val="8050"/>
              </a:lnSpc>
            </a:pPr>
            <a:r>
              <a:rPr lang="en-US" sz="7000" spc="1400">
                <a:solidFill>
                  <a:srgbClr val="FEFEFE"/>
                </a:solidFill>
                <a:latin typeface="Daydream"/>
              </a:rPr>
              <a:t>31.3: the european economic community</a:t>
            </a:r>
          </a:p>
        </p:txBody>
      </p:sp>
      <p:sp>
        <p:nvSpPr>
          <p:cNvPr name="TextBox 5" id="5"/>
          <p:cNvSpPr txBox="true"/>
          <p:nvPr/>
        </p:nvSpPr>
        <p:spPr>
          <a:xfrm rot="0">
            <a:off x="15203805" y="-14772"/>
            <a:ext cx="2638717"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Treaty of Rome, 1957</a:t>
            </a:r>
          </a:p>
        </p:txBody>
      </p:sp>
      <p:sp>
        <p:nvSpPr>
          <p:cNvPr name="TextBox 7" id="7"/>
          <p:cNvSpPr txBox="true"/>
          <p:nvPr/>
        </p:nvSpPr>
        <p:spPr>
          <a:xfrm rot="0">
            <a:off x="1028700" y="2139949"/>
            <a:ext cx="15609955"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By the late 1950s, given the success of the ECSC, it seemed natural to extend its principles to other economic areas. </a:t>
            </a:r>
            <a:r>
              <a:rPr lang="en-US" sz="2500">
                <a:solidFill>
                  <a:srgbClr val="000000"/>
                </a:solidFill>
                <a:latin typeface="Arial"/>
              </a:rPr>
              <a:t>The six members signed the </a:t>
            </a:r>
            <a:r>
              <a:rPr lang="en-US" sz="2500">
                <a:solidFill>
                  <a:srgbClr val="000000"/>
                </a:solidFill>
                <a:latin typeface="Arial Bold"/>
              </a:rPr>
              <a:t>Treaty of Rome </a:t>
            </a:r>
            <a:r>
              <a:rPr lang="en-US" sz="2500">
                <a:solidFill>
                  <a:srgbClr val="000000"/>
                </a:solidFill>
                <a:latin typeface="Arial"/>
              </a:rPr>
              <a:t>in 1957. The </a:t>
            </a:r>
            <a:r>
              <a:rPr lang="en-US" sz="2500">
                <a:solidFill>
                  <a:srgbClr val="000000"/>
                </a:solidFill>
                <a:latin typeface="Arial Bold"/>
              </a:rPr>
              <a:t>European Economic Community </a:t>
            </a:r>
            <a:r>
              <a:rPr lang="en-US" sz="2500">
                <a:solidFill>
                  <a:srgbClr val="000000"/>
                </a:solidFill>
                <a:latin typeface="Arial"/>
              </a:rPr>
              <a:t>came into being on 1st January 1958. It had three core aims:</a:t>
            </a:r>
          </a:p>
          <a:p>
            <a:pPr algn="l" marL="539754" indent="-269877" lvl="1">
              <a:lnSpc>
                <a:spcPts val="3500"/>
              </a:lnSpc>
              <a:buAutoNum type="arabicPeriod" startAt="1"/>
            </a:pPr>
            <a:r>
              <a:rPr lang="en-US" sz="2500">
                <a:solidFill>
                  <a:srgbClr val="000000"/>
                </a:solidFill>
                <a:latin typeface="Arial"/>
              </a:rPr>
              <a:t>To promote economic activity.</a:t>
            </a:r>
          </a:p>
          <a:p>
            <a:pPr algn="l" marL="539754" indent="-269877" lvl="1">
              <a:lnSpc>
                <a:spcPts val="3500"/>
              </a:lnSpc>
              <a:buAutoNum type="arabicPeriod" startAt="1"/>
            </a:pPr>
            <a:r>
              <a:rPr lang="en-US" sz="2500">
                <a:solidFill>
                  <a:srgbClr val="000000"/>
                </a:solidFill>
                <a:latin typeface="Arial"/>
              </a:rPr>
              <a:t>To raise the standard of living.</a:t>
            </a:r>
          </a:p>
          <a:p>
            <a:pPr algn="l" marL="539754" indent="-269877" lvl="1">
              <a:lnSpc>
                <a:spcPts val="3500"/>
              </a:lnSpc>
              <a:buAutoNum type="arabicPeriod" startAt="1"/>
            </a:pPr>
            <a:r>
              <a:rPr lang="en-US" sz="2500">
                <a:solidFill>
                  <a:srgbClr val="000000"/>
                </a:solidFill>
                <a:latin typeface="Arial"/>
              </a:rPr>
              <a:t>To forge ‘</a:t>
            </a:r>
            <a:r>
              <a:rPr lang="en-US" sz="2500">
                <a:solidFill>
                  <a:srgbClr val="000000"/>
                </a:solidFill>
                <a:latin typeface="Arial Italics"/>
              </a:rPr>
              <a:t>an ever closer union among the peoples of Europe</a:t>
            </a:r>
            <a:r>
              <a:rPr lang="en-US" sz="2500">
                <a:solidFill>
                  <a:srgbClr val="000000"/>
                </a:solidFill>
                <a:latin typeface="Arial"/>
              </a:rPr>
              <a: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
        <p:nvSpPr>
          <p:cNvPr name="Freeform 14" id="14"/>
          <p:cNvSpPr/>
          <p:nvPr/>
        </p:nvSpPr>
        <p:spPr>
          <a:xfrm flipH="false" flipV="false" rot="0">
            <a:off x="5405876" y="4810124"/>
            <a:ext cx="6855603" cy="4915187"/>
          </a:xfrm>
          <a:custGeom>
            <a:avLst/>
            <a:gdLst/>
            <a:ahLst/>
            <a:cxnLst/>
            <a:rect r="r" b="b" t="t" l="l"/>
            <a:pathLst>
              <a:path h="4915187" w="6855603">
                <a:moveTo>
                  <a:pt x="0" y="0"/>
                </a:moveTo>
                <a:lnTo>
                  <a:pt x="6855603" y="0"/>
                </a:lnTo>
                <a:lnTo>
                  <a:pt x="6855603" y="4915187"/>
                </a:lnTo>
                <a:lnTo>
                  <a:pt x="0" y="4915187"/>
                </a:lnTo>
                <a:lnTo>
                  <a:pt x="0" y="0"/>
                </a:lnTo>
                <a:close/>
              </a:path>
            </a:pathLst>
          </a:custGeom>
          <a:blipFill>
            <a:blip r:embed="rId6"/>
            <a:stretch>
              <a:fillRect l="-1361" t="-1899" r="-907" b="-2215"/>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structure of the EEC</a:t>
            </a:r>
          </a:p>
        </p:txBody>
      </p:sp>
      <p:sp>
        <p:nvSpPr>
          <p:cNvPr name="TextBox 7" id="7"/>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EEC had a complicated institutional organisation designed to implement the Treaty of Rome and also to grow and adapt in the decades that followed. These three bodies make up the very important 'institutional triangle';</a:t>
            </a:r>
          </a:p>
          <a:p>
            <a:pPr algn="l">
              <a:lnSpc>
                <a:spcPts val="4200"/>
              </a:lnSpc>
            </a:pPr>
            <a:r>
              <a:rPr lang="en-US" sz="3000">
                <a:solidFill>
                  <a:srgbClr val="000000"/>
                </a:solidFill>
                <a:latin typeface="Arial Bold"/>
              </a:rPr>
              <a:t>The Commission</a:t>
            </a:r>
            <a:r>
              <a:rPr lang="en-US" sz="3000">
                <a:solidFill>
                  <a:srgbClr val="000000"/>
                </a:solidFill>
                <a:latin typeface="Arial"/>
              </a:rPr>
              <a:t>: </a:t>
            </a:r>
            <a:r>
              <a:rPr lang="en-US" sz="3000" u="sng">
                <a:solidFill>
                  <a:srgbClr val="000000"/>
                </a:solidFill>
                <a:latin typeface="Arial"/>
              </a:rPr>
              <a:t>runs the EEC day to day and implements the treaties</a:t>
            </a:r>
            <a:r>
              <a:rPr lang="en-US" sz="3000">
                <a:solidFill>
                  <a:srgbClr val="000000"/>
                </a:solidFill>
                <a:latin typeface="Arial"/>
              </a:rPr>
              <a:t>. It is made up of nominees of the member states - the commissioners.</a:t>
            </a:r>
          </a:p>
          <a:p>
            <a:pPr algn="l">
              <a:lnSpc>
                <a:spcPts val="4200"/>
              </a:lnSpc>
            </a:pPr>
            <a:r>
              <a:rPr lang="en-US" sz="3000">
                <a:solidFill>
                  <a:srgbClr val="000000"/>
                </a:solidFill>
                <a:latin typeface="Arial Bold"/>
              </a:rPr>
              <a:t>The Council of Ministers</a:t>
            </a:r>
            <a:r>
              <a:rPr lang="en-US" sz="3000">
                <a:solidFill>
                  <a:srgbClr val="000000"/>
                </a:solidFill>
                <a:latin typeface="Arial"/>
              </a:rPr>
              <a:t>: </a:t>
            </a:r>
            <a:r>
              <a:rPr lang="en-US" sz="3000" u="sng">
                <a:solidFill>
                  <a:srgbClr val="000000"/>
                </a:solidFill>
                <a:latin typeface="Arial"/>
              </a:rPr>
              <a:t>national ministers meet regularly to discuss common issues and make decisions</a:t>
            </a:r>
            <a:r>
              <a:rPr lang="en-US" sz="3000">
                <a:solidFill>
                  <a:srgbClr val="000000"/>
                </a:solidFill>
                <a:latin typeface="Arial"/>
              </a:rPr>
              <a:t>.</a:t>
            </a:r>
          </a:p>
          <a:p>
            <a:pPr algn="l">
              <a:lnSpc>
                <a:spcPts val="4200"/>
              </a:lnSpc>
            </a:pPr>
            <a:r>
              <a:rPr lang="en-US" sz="3000">
                <a:solidFill>
                  <a:srgbClr val="000000"/>
                </a:solidFill>
                <a:latin typeface="Arial Bold"/>
              </a:rPr>
              <a:t>The European Parliament</a:t>
            </a:r>
            <a:r>
              <a:rPr lang="en-US" sz="3000">
                <a:solidFill>
                  <a:srgbClr val="000000"/>
                </a:solidFill>
                <a:latin typeface="Arial"/>
              </a:rPr>
              <a:t>: </a:t>
            </a:r>
            <a:r>
              <a:rPr lang="en-US" sz="3000" u="sng">
                <a:solidFill>
                  <a:srgbClr val="000000"/>
                </a:solidFill>
                <a:latin typeface="Arial"/>
              </a:rPr>
              <a:t>intended to represent the people of Europe. Its members were initially nominated by national parliaments but since 1979, they have been directly elected by the people</a:t>
            </a:r>
            <a:r>
              <a:rPr lang="en-US" sz="3000">
                <a:solidFill>
                  <a:srgbClr val="000000"/>
                </a:solidFill>
                <a:latin typeface="Arial"/>
              </a:rPr>
              <a:t>. At first, it had very limited powers but it has grown over time to have equal powers with the Commission and Council. </a:t>
            </a:r>
          </a:p>
          <a:p>
            <a:pPr algn="l">
              <a:lnSpc>
                <a:spcPts val="4200"/>
              </a:lnSpc>
            </a:pPr>
            <a:r>
              <a:rPr lang="en-US" sz="3000">
                <a:solidFill>
                  <a:srgbClr val="000000"/>
                </a:solidFill>
                <a:latin typeface="Arial"/>
              </a:rPr>
              <a:t>Various other bodies play important roles, for instance:</a:t>
            </a:r>
          </a:p>
          <a:p>
            <a:pPr algn="l">
              <a:lnSpc>
                <a:spcPts val="4200"/>
              </a:lnSpc>
            </a:pPr>
            <a:r>
              <a:rPr lang="en-US" sz="3000">
                <a:solidFill>
                  <a:srgbClr val="000000"/>
                </a:solidFill>
                <a:latin typeface="Arial Bold"/>
              </a:rPr>
              <a:t>The Court of Justice</a:t>
            </a:r>
            <a:r>
              <a:rPr lang="en-US" sz="3000">
                <a:solidFill>
                  <a:srgbClr val="000000"/>
                </a:solidFill>
                <a:latin typeface="Arial"/>
              </a:rPr>
              <a:t>: </a:t>
            </a:r>
            <a:r>
              <a:rPr lang="en-US" sz="3000" u="sng">
                <a:solidFill>
                  <a:srgbClr val="000000"/>
                </a:solidFill>
                <a:latin typeface="Arial"/>
              </a:rPr>
              <a:t>rules on interpretations of the treaties and on disputes between other institutions and member states</a:t>
            </a:r>
            <a:r>
              <a:rPr lang="en-US" sz="3000">
                <a:solidFill>
                  <a:srgbClr val="000000"/>
                </a:solidFill>
                <a:latin typeface="Arial Italics"/>
              </a:rPr>
              <a: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grpSp>
        <p:nvGrpSpPr>
          <p:cNvPr name="Group 11" id="11"/>
          <p:cNvGrpSpPr/>
          <p:nvPr/>
        </p:nvGrpSpPr>
        <p:grpSpPr>
          <a:xfrm rot="0">
            <a:off x="2970337" y="5497625"/>
            <a:ext cx="2015349" cy="900331"/>
            <a:chOff x="0" y="0"/>
            <a:chExt cx="909707" cy="406400"/>
          </a:xfrm>
        </p:grpSpPr>
        <p:sp>
          <p:nvSpPr>
            <p:cNvPr name="Freeform 12" id="12"/>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13" id="13"/>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1951</a:t>
              </a:r>
            </a:p>
          </p:txBody>
        </p:sp>
      </p:grpSp>
      <p:grpSp>
        <p:nvGrpSpPr>
          <p:cNvPr name="Group 14" id="14"/>
          <p:cNvGrpSpPr/>
          <p:nvPr/>
        </p:nvGrpSpPr>
        <p:grpSpPr>
          <a:xfrm rot="0">
            <a:off x="4721140" y="5497625"/>
            <a:ext cx="1919890" cy="900331"/>
            <a:chOff x="0" y="0"/>
            <a:chExt cx="866618" cy="406400"/>
          </a:xfrm>
        </p:grpSpPr>
        <p:sp>
          <p:nvSpPr>
            <p:cNvPr name="Freeform 15" id="15"/>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16" id="16"/>
            <p:cNvSpPr txBox="true"/>
            <p:nvPr/>
          </p:nvSpPr>
          <p:spPr>
            <a:xfrm>
              <a:off x="177800" y="-66675"/>
              <a:ext cx="612618"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1957</a:t>
              </a:r>
            </a:p>
          </p:txBody>
        </p:sp>
      </p:grpSp>
      <p:grpSp>
        <p:nvGrpSpPr>
          <p:cNvPr name="Group 17" id="17"/>
          <p:cNvGrpSpPr/>
          <p:nvPr/>
        </p:nvGrpSpPr>
        <p:grpSpPr>
          <a:xfrm rot="0">
            <a:off x="6412215" y="5497625"/>
            <a:ext cx="1991390" cy="900331"/>
            <a:chOff x="0" y="0"/>
            <a:chExt cx="898892" cy="406400"/>
          </a:xfrm>
        </p:grpSpPr>
        <p:sp>
          <p:nvSpPr>
            <p:cNvPr name="Freeform 18" id="18"/>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19" id="19"/>
            <p:cNvSpPr txBox="true"/>
            <p:nvPr/>
          </p:nvSpPr>
          <p:spPr>
            <a:xfrm>
              <a:off x="177800" y="-66675"/>
              <a:ext cx="644892"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1961</a:t>
              </a:r>
            </a:p>
          </p:txBody>
        </p:sp>
      </p:grpSp>
      <p:sp>
        <p:nvSpPr>
          <p:cNvPr name="AutoShape 20" id="20"/>
          <p:cNvSpPr/>
          <p:nvPr/>
        </p:nvSpPr>
        <p:spPr>
          <a:xfrm rot="-5400000">
            <a:off x="2893588" y="7629030"/>
            <a:ext cx="2115937" cy="0"/>
          </a:xfrm>
          <a:prstGeom prst="line">
            <a:avLst/>
          </a:prstGeom>
          <a:ln cap="flat" w="9525">
            <a:solidFill>
              <a:srgbClr val="363371"/>
            </a:solidFill>
            <a:prstDash val="solid"/>
            <a:headEnd type="none" len="sm" w="sm"/>
            <a:tailEnd type="none" len="sm" w="sm"/>
          </a:ln>
        </p:spPr>
      </p:sp>
      <p:grpSp>
        <p:nvGrpSpPr>
          <p:cNvPr name="Group 21" id="21"/>
          <p:cNvGrpSpPr/>
          <p:nvPr/>
        </p:nvGrpSpPr>
        <p:grpSpPr>
          <a:xfrm rot="0">
            <a:off x="8132618" y="5497625"/>
            <a:ext cx="2015349" cy="900331"/>
            <a:chOff x="0" y="0"/>
            <a:chExt cx="909707" cy="406400"/>
          </a:xfrm>
        </p:grpSpPr>
        <p:sp>
          <p:nvSpPr>
            <p:cNvPr name="Freeform 22" id="22"/>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3" id="23"/>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1973</a:t>
              </a:r>
            </a:p>
          </p:txBody>
        </p:sp>
      </p:grpSp>
      <p:grpSp>
        <p:nvGrpSpPr>
          <p:cNvPr name="Group 24" id="24"/>
          <p:cNvGrpSpPr/>
          <p:nvPr/>
        </p:nvGrpSpPr>
        <p:grpSpPr>
          <a:xfrm rot="0">
            <a:off x="9883421" y="5497625"/>
            <a:ext cx="1919890" cy="900331"/>
            <a:chOff x="0" y="0"/>
            <a:chExt cx="866618" cy="406400"/>
          </a:xfrm>
        </p:grpSpPr>
        <p:sp>
          <p:nvSpPr>
            <p:cNvPr name="Freeform 25" id="25"/>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26" id="26"/>
            <p:cNvSpPr txBox="true"/>
            <p:nvPr/>
          </p:nvSpPr>
          <p:spPr>
            <a:xfrm>
              <a:off x="177800" y="-66675"/>
              <a:ext cx="612618"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1991</a:t>
              </a:r>
            </a:p>
          </p:txBody>
        </p:sp>
      </p:grpSp>
      <p:grpSp>
        <p:nvGrpSpPr>
          <p:cNvPr name="Group 27" id="27"/>
          <p:cNvGrpSpPr/>
          <p:nvPr/>
        </p:nvGrpSpPr>
        <p:grpSpPr>
          <a:xfrm rot="0">
            <a:off x="11574497" y="5497625"/>
            <a:ext cx="1991390" cy="900331"/>
            <a:chOff x="0" y="0"/>
            <a:chExt cx="898892" cy="406400"/>
          </a:xfrm>
        </p:grpSpPr>
        <p:sp>
          <p:nvSpPr>
            <p:cNvPr name="Freeform 28" id="28"/>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29" id="29"/>
            <p:cNvSpPr txBox="true"/>
            <p:nvPr/>
          </p:nvSpPr>
          <p:spPr>
            <a:xfrm>
              <a:off x="177800" y="-66675"/>
              <a:ext cx="644892"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2002</a:t>
              </a:r>
            </a:p>
          </p:txBody>
        </p:sp>
      </p:grpSp>
      <p:grpSp>
        <p:nvGrpSpPr>
          <p:cNvPr name="Group 30" id="30"/>
          <p:cNvGrpSpPr/>
          <p:nvPr/>
        </p:nvGrpSpPr>
        <p:grpSpPr>
          <a:xfrm rot="0">
            <a:off x="13297995" y="5497625"/>
            <a:ext cx="2015349" cy="900331"/>
            <a:chOff x="0" y="0"/>
            <a:chExt cx="909707" cy="406400"/>
          </a:xfrm>
        </p:grpSpPr>
        <p:sp>
          <p:nvSpPr>
            <p:cNvPr name="Freeform 31" id="31"/>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32" id="32"/>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2020</a:t>
              </a:r>
            </a:p>
          </p:txBody>
        </p:sp>
      </p:grpSp>
      <p:grpSp>
        <p:nvGrpSpPr>
          <p:cNvPr name="Group 33" id="33"/>
          <p:cNvGrpSpPr/>
          <p:nvPr/>
        </p:nvGrpSpPr>
        <p:grpSpPr>
          <a:xfrm rot="0">
            <a:off x="2686301" y="7748873"/>
            <a:ext cx="2583420" cy="1175081"/>
            <a:chOff x="0" y="0"/>
            <a:chExt cx="689010" cy="313400"/>
          </a:xfrm>
        </p:grpSpPr>
        <p:sp>
          <p:nvSpPr>
            <p:cNvPr name="Freeform 34" id="3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35" id="35"/>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36" id="36"/>
          <p:cNvSpPr/>
          <p:nvPr/>
        </p:nvSpPr>
        <p:spPr>
          <a:xfrm rot="-5400000">
            <a:off x="6214750" y="7629030"/>
            <a:ext cx="2115937" cy="0"/>
          </a:xfrm>
          <a:prstGeom prst="line">
            <a:avLst/>
          </a:prstGeom>
          <a:ln cap="flat" w="9525">
            <a:solidFill>
              <a:srgbClr val="363371"/>
            </a:solidFill>
            <a:prstDash val="solid"/>
            <a:headEnd type="none" len="sm" w="sm"/>
            <a:tailEnd type="none" len="sm" w="sm"/>
          </a:ln>
        </p:spPr>
      </p:sp>
      <p:grpSp>
        <p:nvGrpSpPr>
          <p:cNvPr name="Group 37" id="37"/>
          <p:cNvGrpSpPr/>
          <p:nvPr/>
        </p:nvGrpSpPr>
        <p:grpSpPr>
          <a:xfrm rot="0">
            <a:off x="5987622" y="7748873"/>
            <a:ext cx="2583420" cy="1175081"/>
            <a:chOff x="0" y="0"/>
            <a:chExt cx="689010" cy="313400"/>
          </a:xfrm>
        </p:grpSpPr>
        <p:sp>
          <p:nvSpPr>
            <p:cNvPr name="Freeform 38" id="3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39" id="39"/>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0" id="40"/>
          <p:cNvSpPr/>
          <p:nvPr/>
        </p:nvSpPr>
        <p:spPr>
          <a:xfrm rot="-5400000">
            <a:off x="9806673" y="7628104"/>
            <a:ext cx="2115937" cy="0"/>
          </a:xfrm>
          <a:prstGeom prst="line">
            <a:avLst/>
          </a:prstGeom>
          <a:ln cap="flat" w="9525">
            <a:solidFill>
              <a:srgbClr val="363371"/>
            </a:solidFill>
            <a:prstDash val="solid"/>
            <a:headEnd type="none" len="sm" w="sm"/>
            <a:tailEnd type="none" len="sm" w="sm"/>
          </a:ln>
        </p:spPr>
      </p:sp>
      <p:grpSp>
        <p:nvGrpSpPr>
          <p:cNvPr name="Group 41" id="41"/>
          <p:cNvGrpSpPr/>
          <p:nvPr/>
        </p:nvGrpSpPr>
        <p:grpSpPr>
          <a:xfrm rot="0">
            <a:off x="9615647" y="7747947"/>
            <a:ext cx="2583420" cy="1175081"/>
            <a:chOff x="0" y="0"/>
            <a:chExt cx="689010" cy="313400"/>
          </a:xfrm>
        </p:grpSpPr>
        <p:sp>
          <p:nvSpPr>
            <p:cNvPr name="Freeform 42" id="42"/>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43" id="43"/>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4" id="44"/>
          <p:cNvSpPr/>
          <p:nvPr/>
        </p:nvSpPr>
        <p:spPr>
          <a:xfrm rot="-5400000">
            <a:off x="13241087" y="7627178"/>
            <a:ext cx="2115937" cy="0"/>
          </a:xfrm>
          <a:prstGeom prst="line">
            <a:avLst/>
          </a:prstGeom>
          <a:ln cap="flat" w="9525">
            <a:solidFill>
              <a:srgbClr val="363371"/>
            </a:solidFill>
            <a:prstDash val="solid"/>
            <a:headEnd type="none" len="sm" w="sm"/>
            <a:tailEnd type="none" len="sm" w="sm"/>
          </a:ln>
        </p:spPr>
      </p:sp>
      <p:grpSp>
        <p:nvGrpSpPr>
          <p:cNvPr name="Group 45" id="45"/>
          <p:cNvGrpSpPr/>
          <p:nvPr/>
        </p:nvGrpSpPr>
        <p:grpSpPr>
          <a:xfrm rot="0">
            <a:off x="13013959" y="7747021"/>
            <a:ext cx="2583420" cy="1175081"/>
            <a:chOff x="0" y="0"/>
            <a:chExt cx="689010" cy="313400"/>
          </a:xfrm>
        </p:grpSpPr>
        <p:sp>
          <p:nvSpPr>
            <p:cNvPr name="Freeform 46" id="4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47" id="47"/>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8" id="48"/>
          <p:cNvSpPr/>
          <p:nvPr/>
        </p:nvSpPr>
        <p:spPr>
          <a:xfrm rot="-5400000">
            <a:off x="4616503" y="4266660"/>
            <a:ext cx="2115937" cy="0"/>
          </a:xfrm>
          <a:prstGeom prst="line">
            <a:avLst/>
          </a:prstGeom>
          <a:ln cap="flat" w="9525">
            <a:solidFill>
              <a:srgbClr val="363371"/>
            </a:solidFill>
            <a:prstDash val="solid"/>
            <a:headEnd type="none" len="sm" w="sm"/>
            <a:tailEnd type="none" len="sm" w="sm"/>
          </a:ln>
        </p:spPr>
      </p:sp>
      <p:grpSp>
        <p:nvGrpSpPr>
          <p:cNvPr name="Group 49" id="49"/>
          <p:cNvGrpSpPr/>
          <p:nvPr/>
        </p:nvGrpSpPr>
        <p:grpSpPr>
          <a:xfrm rot="0">
            <a:off x="4389375" y="2969696"/>
            <a:ext cx="2583420" cy="1175081"/>
            <a:chOff x="0" y="0"/>
            <a:chExt cx="689010" cy="313400"/>
          </a:xfrm>
        </p:grpSpPr>
        <p:sp>
          <p:nvSpPr>
            <p:cNvPr name="Freeform 50" id="5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51" id="51"/>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52" id="52"/>
          <p:cNvSpPr/>
          <p:nvPr/>
        </p:nvSpPr>
        <p:spPr>
          <a:xfrm rot="-5400000">
            <a:off x="8075711" y="4266660"/>
            <a:ext cx="2115937" cy="0"/>
          </a:xfrm>
          <a:prstGeom prst="line">
            <a:avLst/>
          </a:prstGeom>
          <a:ln cap="flat" w="9525">
            <a:solidFill>
              <a:srgbClr val="363371"/>
            </a:solidFill>
            <a:prstDash val="solid"/>
            <a:headEnd type="none" len="sm" w="sm"/>
            <a:tailEnd type="none" len="sm" w="sm"/>
          </a:ln>
        </p:spPr>
      </p:sp>
      <p:grpSp>
        <p:nvGrpSpPr>
          <p:cNvPr name="Group 53" id="53"/>
          <p:cNvGrpSpPr/>
          <p:nvPr/>
        </p:nvGrpSpPr>
        <p:grpSpPr>
          <a:xfrm rot="0">
            <a:off x="7848582" y="2969696"/>
            <a:ext cx="2583420" cy="1175081"/>
            <a:chOff x="0" y="0"/>
            <a:chExt cx="689010" cy="313400"/>
          </a:xfrm>
        </p:grpSpPr>
        <p:sp>
          <p:nvSpPr>
            <p:cNvPr name="Freeform 54" id="5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55" id="55"/>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56" id="56"/>
          <p:cNvSpPr/>
          <p:nvPr/>
        </p:nvSpPr>
        <p:spPr>
          <a:xfrm rot="-5400000">
            <a:off x="11505609" y="4261984"/>
            <a:ext cx="2115937" cy="0"/>
          </a:xfrm>
          <a:prstGeom prst="line">
            <a:avLst/>
          </a:prstGeom>
          <a:ln cap="flat" w="9525">
            <a:solidFill>
              <a:srgbClr val="363371"/>
            </a:solidFill>
            <a:prstDash val="solid"/>
            <a:headEnd type="none" len="sm" w="sm"/>
            <a:tailEnd type="none" len="sm" w="sm"/>
          </a:ln>
        </p:spPr>
      </p:sp>
      <p:grpSp>
        <p:nvGrpSpPr>
          <p:cNvPr name="Group 57" id="57"/>
          <p:cNvGrpSpPr/>
          <p:nvPr/>
        </p:nvGrpSpPr>
        <p:grpSpPr>
          <a:xfrm rot="0">
            <a:off x="11278481" y="2965021"/>
            <a:ext cx="2583420" cy="1175081"/>
            <a:chOff x="0" y="0"/>
            <a:chExt cx="689010" cy="313400"/>
          </a:xfrm>
        </p:grpSpPr>
        <p:sp>
          <p:nvSpPr>
            <p:cNvPr name="Freeform 58" id="5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59" id="59"/>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grpSp>
        <p:nvGrpSpPr>
          <p:cNvPr name="Group 60" id="60"/>
          <p:cNvGrpSpPr/>
          <p:nvPr/>
        </p:nvGrpSpPr>
        <p:grpSpPr>
          <a:xfrm rot="0">
            <a:off x="5740058" y="491886"/>
            <a:ext cx="6773848" cy="667756"/>
            <a:chOff x="0" y="0"/>
            <a:chExt cx="1784059" cy="175870"/>
          </a:xfrm>
        </p:grpSpPr>
        <p:sp>
          <p:nvSpPr>
            <p:cNvPr name="Freeform 61" id="61"/>
            <p:cNvSpPr/>
            <p:nvPr/>
          </p:nvSpPr>
          <p:spPr>
            <a:xfrm flipH="false" flipV="false" rot="0">
              <a:off x="0" y="0"/>
              <a:ext cx="1784059" cy="175870"/>
            </a:xfrm>
            <a:custGeom>
              <a:avLst/>
              <a:gdLst/>
              <a:ahLst/>
              <a:cxnLst/>
              <a:rect r="r" b="b" t="t" l="l"/>
              <a:pathLst>
                <a:path h="175870" w="1784059">
                  <a:moveTo>
                    <a:pt x="6857" y="0"/>
                  </a:moveTo>
                  <a:lnTo>
                    <a:pt x="1777201" y="0"/>
                  </a:lnTo>
                  <a:cubicBezTo>
                    <a:pt x="1780989" y="0"/>
                    <a:pt x="1784059" y="3070"/>
                    <a:pt x="1784059" y="6857"/>
                  </a:cubicBezTo>
                  <a:lnTo>
                    <a:pt x="1784059" y="169012"/>
                  </a:lnTo>
                  <a:cubicBezTo>
                    <a:pt x="1784059" y="172800"/>
                    <a:pt x="1780989" y="175870"/>
                    <a:pt x="1777201" y="175870"/>
                  </a:cubicBezTo>
                  <a:lnTo>
                    <a:pt x="6857" y="175870"/>
                  </a:lnTo>
                  <a:cubicBezTo>
                    <a:pt x="5039" y="175870"/>
                    <a:pt x="3295" y="175147"/>
                    <a:pt x="2009" y="173861"/>
                  </a:cubicBezTo>
                  <a:cubicBezTo>
                    <a:pt x="722" y="172575"/>
                    <a:pt x="0" y="170831"/>
                    <a:pt x="0" y="169012"/>
                  </a:cubicBezTo>
                  <a:lnTo>
                    <a:pt x="0" y="6857"/>
                  </a:lnTo>
                  <a:cubicBezTo>
                    <a:pt x="0" y="3070"/>
                    <a:pt x="3070" y="0"/>
                    <a:pt x="6857" y="0"/>
                  </a:cubicBezTo>
                  <a:close/>
                </a:path>
              </a:pathLst>
            </a:custGeom>
            <a:solidFill>
              <a:srgbClr val="363371"/>
            </a:solidFill>
          </p:spPr>
        </p:sp>
        <p:sp>
          <p:nvSpPr>
            <p:cNvPr name="TextBox 62" id="62"/>
            <p:cNvSpPr txBox="true"/>
            <p:nvPr/>
          </p:nvSpPr>
          <p:spPr>
            <a:xfrm>
              <a:off x="0" y="-66675"/>
              <a:ext cx="1784059" cy="242545"/>
            </a:xfrm>
            <a:prstGeom prst="rect">
              <a:avLst/>
            </a:prstGeom>
          </p:spPr>
          <p:txBody>
            <a:bodyPr anchor="ctr" rtlCol="false" tIns="71438" lIns="71438" bIns="71438" rIns="71438"/>
            <a:lstStyle/>
            <a:p>
              <a:pPr algn="ctr">
                <a:lnSpc>
                  <a:spcPts val="4994"/>
                </a:lnSpc>
              </a:pPr>
              <a:r>
                <a:rPr lang="en-US" sz="3619" spc="354">
                  <a:solidFill>
                    <a:srgbClr val="FFFFFF"/>
                  </a:solidFill>
                  <a:latin typeface="Questrial"/>
                </a:rPr>
                <a:t>EUROPEAN INTEGRATION</a:t>
              </a:r>
            </a:p>
          </p:txBody>
        </p:sp>
      </p:grpSp>
      <p:sp>
        <p:nvSpPr>
          <p:cNvPr name="Freeform 63" id="63"/>
          <p:cNvSpPr/>
          <p:nvPr/>
        </p:nvSpPr>
        <p:spPr>
          <a:xfrm flipH="false" flipV="false" rot="0">
            <a:off x="2283840" y="0"/>
            <a:ext cx="2488179" cy="1651529"/>
          </a:xfrm>
          <a:custGeom>
            <a:avLst/>
            <a:gdLst/>
            <a:ahLst/>
            <a:cxnLst/>
            <a:rect r="r" b="b" t="t" l="l"/>
            <a:pathLst>
              <a:path h="1651529" w="2488179">
                <a:moveTo>
                  <a:pt x="0" y="0"/>
                </a:moveTo>
                <a:lnTo>
                  <a:pt x="2488179" y="0"/>
                </a:lnTo>
                <a:lnTo>
                  <a:pt x="2488179" y="1651529"/>
                </a:lnTo>
                <a:lnTo>
                  <a:pt x="0" y="165152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4" id="64"/>
          <p:cNvSpPr txBox="true"/>
          <p:nvPr/>
        </p:nvSpPr>
        <p:spPr>
          <a:xfrm rot="0">
            <a:off x="3722771" y="1749458"/>
            <a:ext cx="10838139" cy="959780"/>
          </a:xfrm>
          <a:prstGeom prst="rect">
            <a:avLst/>
          </a:prstGeom>
        </p:spPr>
        <p:txBody>
          <a:bodyPr anchor="t" rtlCol="false" tIns="0" lIns="0" bIns="0" rIns="0">
            <a:spAutoFit/>
          </a:bodyPr>
          <a:lstStyle/>
          <a:p>
            <a:pPr algn="ctr">
              <a:lnSpc>
                <a:spcPts val="2453"/>
              </a:lnSpc>
            </a:pPr>
            <a:r>
              <a:rPr lang="en-US" sz="1777" spc="174">
                <a:solidFill>
                  <a:srgbClr val="363371"/>
                </a:solidFill>
                <a:latin typeface="Arial Bold"/>
              </a:rPr>
              <a:t>3.12 EVALUATE </a:t>
            </a:r>
            <a:r>
              <a:rPr lang="en-US" sz="1777" spc="174">
                <a:solidFill>
                  <a:srgbClr val="000000"/>
                </a:solidFill>
                <a:latin typeface="Arial"/>
              </a:rPr>
              <a:t>the role of a movement or organisation, such as the European Union or United Nations, in promoting international cooperation, justice and human rights</a:t>
            </a:r>
          </a:p>
          <a:p>
            <a:pPr algn="ctr">
              <a:lnSpc>
                <a:spcPts val="2453"/>
              </a:lnSpc>
              <a:spcBef>
                <a:spcPct val="0"/>
              </a:spcBef>
            </a:pPr>
            <a:r>
              <a:rPr lang="en-US" sz="1777" spc="174">
                <a:solidFill>
                  <a:srgbClr val="363371"/>
                </a:solidFill>
                <a:latin typeface="Arial Bold"/>
              </a:rPr>
              <a:t>2.13 ANALYSE</a:t>
            </a:r>
            <a:r>
              <a:rPr lang="en-US" sz="1777" spc="174">
                <a:solidFill>
                  <a:srgbClr val="000000"/>
                </a:solidFill>
                <a:latin typeface="Arial"/>
              </a:rPr>
              <a:t> the evolution and development of Ireland’s links with Europe.</a:t>
            </a:r>
          </a:p>
        </p:txBody>
      </p:sp>
      <p:sp>
        <p:nvSpPr>
          <p:cNvPr name="Freeform 65" id="65"/>
          <p:cNvSpPr/>
          <p:nvPr/>
        </p:nvSpPr>
        <p:spPr>
          <a:xfrm flipH="false" flipV="false" rot="0">
            <a:off x="13565886" y="115871"/>
            <a:ext cx="2438274" cy="1825658"/>
          </a:xfrm>
          <a:custGeom>
            <a:avLst/>
            <a:gdLst/>
            <a:ahLst/>
            <a:cxnLst/>
            <a:rect r="r" b="b" t="t" l="l"/>
            <a:pathLst>
              <a:path h="1825658" w="2438274">
                <a:moveTo>
                  <a:pt x="0" y="0"/>
                </a:moveTo>
                <a:lnTo>
                  <a:pt x="2438274" y="0"/>
                </a:lnTo>
                <a:lnTo>
                  <a:pt x="2438274" y="1825658"/>
                </a:lnTo>
                <a:lnTo>
                  <a:pt x="0" y="182565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6" id="66"/>
          <p:cNvSpPr/>
          <p:nvPr/>
        </p:nvSpPr>
        <p:spPr>
          <a:xfrm flipH="false" flipV="false" rot="0">
            <a:off x="4148489" y="6397957"/>
            <a:ext cx="1121232" cy="672739"/>
          </a:xfrm>
          <a:custGeom>
            <a:avLst/>
            <a:gdLst/>
            <a:ahLst/>
            <a:cxnLst/>
            <a:rect r="r" b="b" t="t" l="l"/>
            <a:pathLst>
              <a:path h="672739" w="1121232">
                <a:moveTo>
                  <a:pt x="0" y="0"/>
                </a:moveTo>
                <a:lnTo>
                  <a:pt x="1121232" y="0"/>
                </a:lnTo>
                <a:lnTo>
                  <a:pt x="1121232" y="672739"/>
                </a:lnTo>
                <a:lnTo>
                  <a:pt x="0" y="672739"/>
                </a:lnTo>
                <a:lnTo>
                  <a:pt x="0" y="0"/>
                </a:lnTo>
                <a:close/>
              </a:path>
            </a:pathLst>
          </a:custGeom>
          <a:blipFill>
            <a:blip r:embed="rId10"/>
            <a:stretch>
              <a:fillRect l="0" t="0" r="0" b="0"/>
            </a:stretch>
          </a:blipFill>
        </p:spPr>
      </p:sp>
      <p:sp>
        <p:nvSpPr>
          <p:cNvPr name="Freeform 67" id="67"/>
          <p:cNvSpPr/>
          <p:nvPr/>
        </p:nvSpPr>
        <p:spPr>
          <a:xfrm flipH="false" flipV="false" rot="0">
            <a:off x="7541735" y="6893555"/>
            <a:ext cx="888349" cy="672739"/>
          </a:xfrm>
          <a:custGeom>
            <a:avLst/>
            <a:gdLst/>
            <a:ahLst/>
            <a:cxnLst/>
            <a:rect r="r" b="b" t="t" l="l"/>
            <a:pathLst>
              <a:path h="672739" w="888349">
                <a:moveTo>
                  <a:pt x="0" y="0"/>
                </a:moveTo>
                <a:lnTo>
                  <a:pt x="888349" y="0"/>
                </a:lnTo>
                <a:lnTo>
                  <a:pt x="888349" y="672739"/>
                </a:lnTo>
                <a:lnTo>
                  <a:pt x="0" y="672739"/>
                </a:lnTo>
                <a:lnTo>
                  <a:pt x="0" y="0"/>
                </a:lnTo>
                <a:close/>
              </a:path>
            </a:pathLst>
          </a:custGeom>
          <a:blipFill>
            <a:blip r:embed="rId11"/>
            <a:stretch>
              <a:fillRect l="0" t="0" r="0" b="0"/>
            </a:stretch>
          </a:blipFill>
        </p:spPr>
      </p:sp>
      <p:sp>
        <p:nvSpPr>
          <p:cNvPr name="Freeform 68" id="68"/>
          <p:cNvSpPr/>
          <p:nvPr/>
        </p:nvSpPr>
        <p:spPr>
          <a:xfrm flipH="false" flipV="false" rot="0">
            <a:off x="2748227" y="6397957"/>
            <a:ext cx="1009109" cy="672739"/>
          </a:xfrm>
          <a:custGeom>
            <a:avLst/>
            <a:gdLst/>
            <a:ahLst/>
            <a:cxnLst/>
            <a:rect r="r" b="b" t="t" l="l"/>
            <a:pathLst>
              <a:path h="672739" w="1009109">
                <a:moveTo>
                  <a:pt x="0" y="0"/>
                </a:moveTo>
                <a:lnTo>
                  <a:pt x="1009109" y="0"/>
                </a:lnTo>
                <a:lnTo>
                  <a:pt x="1009109" y="672739"/>
                </a:lnTo>
                <a:lnTo>
                  <a:pt x="0" y="672739"/>
                </a:lnTo>
                <a:lnTo>
                  <a:pt x="0" y="0"/>
                </a:lnTo>
                <a:close/>
              </a:path>
            </a:pathLst>
          </a:custGeom>
          <a:blipFill>
            <a:blip r:embed="rId12"/>
            <a:stretch>
              <a:fillRect l="0" t="0" r="0" b="0"/>
            </a:stretch>
          </a:blipFill>
        </p:spPr>
      </p:sp>
      <p:sp>
        <p:nvSpPr>
          <p:cNvPr name="Freeform 69" id="69"/>
          <p:cNvSpPr/>
          <p:nvPr/>
        </p:nvSpPr>
        <p:spPr>
          <a:xfrm flipH="false" flipV="false" rot="0">
            <a:off x="2748227" y="7070696"/>
            <a:ext cx="1009109" cy="672739"/>
          </a:xfrm>
          <a:custGeom>
            <a:avLst/>
            <a:gdLst/>
            <a:ahLst/>
            <a:cxnLst/>
            <a:rect r="r" b="b" t="t" l="l"/>
            <a:pathLst>
              <a:path h="672739" w="1009109">
                <a:moveTo>
                  <a:pt x="0" y="0"/>
                </a:moveTo>
                <a:lnTo>
                  <a:pt x="1009109" y="0"/>
                </a:lnTo>
                <a:lnTo>
                  <a:pt x="1009109" y="672739"/>
                </a:lnTo>
                <a:lnTo>
                  <a:pt x="0" y="672739"/>
                </a:lnTo>
                <a:lnTo>
                  <a:pt x="0" y="0"/>
                </a:lnTo>
                <a:close/>
              </a:path>
            </a:pathLst>
          </a:custGeom>
          <a:blipFill>
            <a:blip r:embed="rId13"/>
            <a:stretch>
              <a:fillRect l="0" t="0" r="0" b="0"/>
            </a:stretch>
          </a:blipFill>
        </p:spPr>
      </p:sp>
      <p:sp>
        <p:nvSpPr>
          <p:cNvPr name="Freeform 70" id="70"/>
          <p:cNvSpPr/>
          <p:nvPr/>
        </p:nvSpPr>
        <p:spPr>
          <a:xfrm flipH="false" flipV="false" rot="0">
            <a:off x="2748227" y="9178451"/>
            <a:ext cx="1121232" cy="672739"/>
          </a:xfrm>
          <a:custGeom>
            <a:avLst/>
            <a:gdLst/>
            <a:ahLst/>
            <a:cxnLst/>
            <a:rect r="r" b="b" t="t" l="l"/>
            <a:pathLst>
              <a:path h="672739" w="1121232">
                <a:moveTo>
                  <a:pt x="0" y="0"/>
                </a:moveTo>
                <a:lnTo>
                  <a:pt x="1121232" y="0"/>
                </a:lnTo>
                <a:lnTo>
                  <a:pt x="1121232" y="672739"/>
                </a:lnTo>
                <a:lnTo>
                  <a:pt x="0" y="672739"/>
                </a:lnTo>
                <a:lnTo>
                  <a:pt x="0" y="0"/>
                </a:lnTo>
                <a:close/>
              </a:path>
            </a:pathLst>
          </a:custGeom>
          <a:blipFill>
            <a:blip r:embed="rId14"/>
            <a:stretch>
              <a:fillRect l="0" t="0" r="0" b="0"/>
            </a:stretch>
          </a:blipFill>
        </p:spPr>
      </p:sp>
      <p:sp>
        <p:nvSpPr>
          <p:cNvPr name="Freeform 71" id="71"/>
          <p:cNvSpPr/>
          <p:nvPr/>
        </p:nvSpPr>
        <p:spPr>
          <a:xfrm flipH="false" flipV="false" rot="0">
            <a:off x="4148489" y="9178451"/>
            <a:ext cx="1009109" cy="672739"/>
          </a:xfrm>
          <a:custGeom>
            <a:avLst/>
            <a:gdLst/>
            <a:ahLst/>
            <a:cxnLst/>
            <a:rect r="r" b="b" t="t" l="l"/>
            <a:pathLst>
              <a:path h="672739" w="1009109">
                <a:moveTo>
                  <a:pt x="0" y="0"/>
                </a:moveTo>
                <a:lnTo>
                  <a:pt x="1009109" y="0"/>
                </a:lnTo>
                <a:lnTo>
                  <a:pt x="1009109" y="672739"/>
                </a:lnTo>
                <a:lnTo>
                  <a:pt x="0" y="672739"/>
                </a:lnTo>
                <a:lnTo>
                  <a:pt x="0" y="0"/>
                </a:lnTo>
                <a:close/>
              </a:path>
            </a:pathLst>
          </a:custGeom>
          <a:blipFill>
            <a:blip r:embed="rId15"/>
            <a:stretch>
              <a:fillRect l="0" t="0" r="0" b="0"/>
            </a:stretch>
          </a:blipFill>
        </p:spPr>
      </p:sp>
      <p:sp>
        <p:nvSpPr>
          <p:cNvPr name="Freeform 72" id="72"/>
          <p:cNvSpPr/>
          <p:nvPr/>
        </p:nvSpPr>
        <p:spPr>
          <a:xfrm flipH="false" flipV="false" rot="0">
            <a:off x="4145777" y="7070696"/>
            <a:ext cx="1123944" cy="678177"/>
          </a:xfrm>
          <a:custGeom>
            <a:avLst/>
            <a:gdLst/>
            <a:ahLst/>
            <a:cxnLst/>
            <a:rect r="r" b="b" t="t" l="l"/>
            <a:pathLst>
              <a:path h="678177" w="1123944">
                <a:moveTo>
                  <a:pt x="0" y="0"/>
                </a:moveTo>
                <a:lnTo>
                  <a:pt x="1123944" y="0"/>
                </a:lnTo>
                <a:lnTo>
                  <a:pt x="1123944" y="678177"/>
                </a:lnTo>
                <a:lnTo>
                  <a:pt x="0" y="678177"/>
                </a:lnTo>
                <a:lnTo>
                  <a:pt x="0" y="0"/>
                </a:lnTo>
                <a:close/>
              </a:path>
            </a:pathLst>
          </a:custGeom>
          <a:blipFill>
            <a:blip r:embed="rId16"/>
            <a:stretch>
              <a:fillRect l="0" t="-21778" r="0" b="-21778"/>
            </a:stretch>
          </a:blipFill>
        </p:spPr>
      </p:sp>
      <p:sp>
        <p:nvSpPr>
          <p:cNvPr name="Freeform 73" id="73"/>
          <p:cNvSpPr/>
          <p:nvPr/>
        </p:nvSpPr>
        <p:spPr>
          <a:xfrm flipH="false" flipV="false" rot="0">
            <a:off x="11185599" y="4140102"/>
            <a:ext cx="1235424" cy="1170565"/>
          </a:xfrm>
          <a:custGeom>
            <a:avLst/>
            <a:gdLst/>
            <a:ahLst/>
            <a:cxnLst/>
            <a:rect r="r" b="b" t="t" l="l"/>
            <a:pathLst>
              <a:path h="1170565" w="1235424">
                <a:moveTo>
                  <a:pt x="0" y="0"/>
                </a:moveTo>
                <a:lnTo>
                  <a:pt x="1235424" y="0"/>
                </a:lnTo>
                <a:lnTo>
                  <a:pt x="1235424" y="1170565"/>
                </a:lnTo>
                <a:lnTo>
                  <a:pt x="0" y="11705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74" id="74"/>
          <p:cNvSpPr/>
          <p:nvPr/>
        </p:nvSpPr>
        <p:spPr>
          <a:xfrm flipH="false" flipV="false" rot="0">
            <a:off x="10208627" y="8961578"/>
            <a:ext cx="1325422" cy="1325422"/>
          </a:xfrm>
          <a:custGeom>
            <a:avLst/>
            <a:gdLst/>
            <a:ahLst/>
            <a:cxnLst/>
            <a:rect r="r" b="b" t="t" l="l"/>
            <a:pathLst>
              <a:path h="1325422" w="1325422">
                <a:moveTo>
                  <a:pt x="0" y="0"/>
                </a:moveTo>
                <a:lnTo>
                  <a:pt x="1325423" y="0"/>
                </a:lnTo>
                <a:lnTo>
                  <a:pt x="1325423" y="1325422"/>
                </a:lnTo>
                <a:lnTo>
                  <a:pt x="0" y="1325422"/>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75" id="75"/>
          <p:cNvSpPr/>
          <p:nvPr/>
        </p:nvSpPr>
        <p:spPr>
          <a:xfrm flipH="false" flipV="false" rot="0">
            <a:off x="6761467" y="9178451"/>
            <a:ext cx="1009109" cy="678683"/>
          </a:xfrm>
          <a:custGeom>
            <a:avLst/>
            <a:gdLst/>
            <a:ahLst/>
            <a:cxnLst/>
            <a:rect r="r" b="b" t="t" l="l"/>
            <a:pathLst>
              <a:path h="678683" w="1009109">
                <a:moveTo>
                  <a:pt x="0" y="0"/>
                </a:moveTo>
                <a:lnTo>
                  <a:pt x="1009108" y="0"/>
                </a:lnTo>
                <a:lnTo>
                  <a:pt x="1009108" y="678683"/>
                </a:lnTo>
                <a:lnTo>
                  <a:pt x="0" y="678683"/>
                </a:lnTo>
                <a:lnTo>
                  <a:pt x="0" y="0"/>
                </a:lnTo>
                <a:close/>
              </a:path>
            </a:pathLst>
          </a:custGeom>
          <a:blipFill>
            <a:blip r:embed="rId21"/>
            <a:stretch>
              <a:fillRect l="-17255" t="0" r="-17255" b="0"/>
            </a:stretch>
          </a:blipFill>
        </p:spPr>
      </p:sp>
      <p:sp>
        <p:nvSpPr>
          <p:cNvPr name="Freeform 76" id="76"/>
          <p:cNvSpPr/>
          <p:nvPr/>
        </p:nvSpPr>
        <p:spPr>
          <a:xfrm flipH="false" flipV="false" rot="0">
            <a:off x="14964055" y="6563550"/>
            <a:ext cx="1112761" cy="1163672"/>
          </a:xfrm>
          <a:custGeom>
            <a:avLst/>
            <a:gdLst/>
            <a:ahLst/>
            <a:cxnLst/>
            <a:rect r="r" b="b" t="t" l="l"/>
            <a:pathLst>
              <a:path h="1163672" w="1112761">
                <a:moveTo>
                  <a:pt x="0" y="0"/>
                </a:moveTo>
                <a:lnTo>
                  <a:pt x="1112761" y="0"/>
                </a:lnTo>
                <a:lnTo>
                  <a:pt x="1112761" y="1163671"/>
                </a:lnTo>
                <a:lnTo>
                  <a:pt x="0" y="1163671"/>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77" id="77"/>
          <p:cNvSpPr/>
          <p:nvPr/>
        </p:nvSpPr>
        <p:spPr>
          <a:xfrm flipH="false" flipV="false" rot="0">
            <a:off x="2484504" y="2917685"/>
            <a:ext cx="2473359" cy="2411525"/>
          </a:xfrm>
          <a:custGeom>
            <a:avLst/>
            <a:gdLst/>
            <a:ahLst/>
            <a:cxnLst/>
            <a:rect r="r" b="b" t="t" l="l"/>
            <a:pathLst>
              <a:path h="2411525" w="2473359">
                <a:moveTo>
                  <a:pt x="0" y="0"/>
                </a:moveTo>
                <a:lnTo>
                  <a:pt x="2473360" y="0"/>
                </a:lnTo>
                <a:lnTo>
                  <a:pt x="2473360" y="2411526"/>
                </a:lnTo>
                <a:lnTo>
                  <a:pt x="0" y="2411526"/>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78" id="78"/>
          <p:cNvSpPr/>
          <p:nvPr/>
        </p:nvSpPr>
        <p:spPr>
          <a:xfrm flipH="false" flipV="false" rot="0">
            <a:off x="5988244" y="6893457"/>
            <a:ext cx="1009886" cy="672837"/>
          </a:xfrm>
          <a:custGeom>
            <a:avLst/>
            <a:gdLst/>
            <a:ahLst/>
            <a:cxnLst/>
            <a:rect r="r" b="b" t="t" l="l"/>
            <a:pathLst>
              <a:path h="672837" w="1009886">
                <a:moveTo>
                  <a:pt x="0" y="0"/>
                </a:moveTo>
                <a:lnTo>
                  <a:pt x="1009886" y="0"/>
                </a:lnTo>
                <a:lnTo>
                  <a:pt x="1009886" y="672837"/>
                </a:lnTo>
                <a:lnTo>
                  <a:pt x="0" y="672837"/>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TextBox 79" id="79"/>
          <p:cNvSpPr txBox="true"/>
          <p:nvPr/>
        </p:nvSpPr>
        <p:spPr>
          <a:xfrm rot="0">
            <a:off x="4510408" y="3149833"/>
            <a:ext cx="2328126" cy="748308"/>
          </a:xfrm>
          <a:prstGeom prst="rect">
            <a:avLst/>
          </a:prstGeom>
        </p:spPr>
        <p:txBody>
          <a:bodyPr anchor="t" rtlCol="false" tIns="0" lIns="0" bIns="0" rIns="0">
            <a:spAutoFit/>
          </a:bodyPr>
          <a:lstStyle/>
          <a:p>
            <a:pPr algn="ctr" marL="0" indent="0" lvl="0">
              <a:lnSpc>
                <a:spcPts val="1940"/>
              </a:lnSpc>
              <a:spcBef>
                <a:spcPct val="0"/>
              </a:spcBef>
            </a:pPr>
            <a:r>
              <a:rPr lang="en-US" sz="1406" spc="137">
                <a:solidFill>
                  <a:srgbClr val="363371"/>
                </a:solidFill>
                <a:latin typeface="Arial Bold"/>
              </a:rPr>
              <a:t>Treaty of Rome</a:t>
            </a:r>
            <a:r>
              <a:rPr lang="en-US" sz="1406" spc="137">
                <a:solidFill>
                  <a:srgbClr val="000000"/>
                </a:solidFill>
                <a:latin typeface="Arial"/>
              </a:rPr>
              <a:t> creates the </a:t>
            </a:r>
            <a:r>
              <a:rPr lang="en-US" sz="1406" spc="137">
                <a:solidFill>
                  <a:srgbClr val="363371"/>
                </a:solidFill>
                <a:latin typeface="Arial Bold"/>
              </a:rPr>
              <a:t>European Economic Community</a:t>
            </a:r>
          </a:p>
        </p:txBody>
      </p:sp>
      <p:sp>
        <p:nvSpPr>
          <p:cNvPr name="TextBox 80" id="80"/>
          <p:cNvSpPr txBox="true"/>
          <p:nvPr/>
        </p:nvSpPr>
        <p:spPr>
          <a:xfrm rot="0">
            <a:off x="7976229" y="3149833"/>
            <a:ext cx="2328126" cy="748308"/>
          </a:xfrm>
          <a:prstGeom prst="rect">
            <a:avLst/>
          </a:prstGeom>
        </p:spPr>
        <p:txBody>
          <a:bodyPr anchor="t" rtlCol="false" tIns="0" lIns="0" bIns="0" rIns="0">
            <a:spAutoFit/>
          </a:bodyPr>
          <a:lstStyle/>
          <a:p>
            <a:pPr algn="ctr" marL="0" indent="0" lvl="0">
              <a:lnSpc>
                <a:spcPts val="1940"/>
              </a:lnSpc>
              <a:spcBef>
                <a:spcPct val="0"/>
              </a:spcBef>
            </a:pPr>
            <a:r>
              <a:rPr lang="en-US" sz="1406" spc="137">
                <a:solidFill>
                  <a:srgbClr val="363371"/>
                </a:solidFill>
                <a:latin typeface="Arial Bold"/>
              </a:rPr>
              <a:t>Britain</a:t>
            </a:r>
            <a:r>
              <a:rPr lang="en-US" sz="1406" spc="137">
                <a:solidFill>
                  <a:srgbClr val="000000"/>
                </a:solidFill>
                <a:latin typeface="Arial"/>
              </a:rPr>
              <a:t>, </a:t>
            </a:r>
            <a:r>
              <a:rPr lang="en-US" sz="1406" spc="137">
                <a:solidFill>
                  <a:srgbClr val="363371"/>
                </a:solidFill>
                <a:latin typeface="Arial Bold"/>
              </a:rPr>
              <a:t>Denmark </a:t>
            </a:r>
            <a:r>
              <a:rPr lang="en-US" sz="1406" spc="137">
                <a:solidFill>
                  <a:srgbClr val="000000"/>
                </a:solidFill>
                <a:latin typeface="Arial"/>
              </a:rPr>
              <a:t>and </a:t>
            </a:r>
            <a:r>
              <a:rPr lang="en-US" sz="1406" spc="137">
                <a:solidFill>
                  <a:srgbClr val="363371"/>
                </a:solidFill>
                <a:latin typeface="Arial Bold"/>
              </a:rPr>
              <a:t>Ireland </a:t>
            </a:r>
            <a:r>
              <a:rPr lang="en-US" sz="1406" spc="137">
                <a:solidFill>
                  <a:srgbClr val="000000"/>
                </a:solidFill>
                <a:latin typeface="Arial"/>
              </a:rPr>
              <a:t>join the </a:t>
            </a:r>
            <a:r>
              <a:rPr lang="en-US" sz="1406" spc="137">
                <a:solidFill>
                  <a:srgbClr val="363371"/>
                </a:solidFill>
                <a:latin typeface="Arial Bold"/>
              </a:rPr>
              <a:t>European Community</a:t>
            </a:r>
          </a:p>
        </p:txBody>
      </p:sp>
      <p:sp>
        <p:nvSpPr>
          <p:cNvPr name="TextBox 81" id="81"/>
          <p:cNvSpPr txBox="true"/>
          <p:nvPr/>
        </p:nvSpPr>
        <p:spPr>
          <a:xfrm rot="0">
            <a:off x="11392817" y="3390934"/>
            <a:ext cx="2328126" cy="266105"/>
          </a:xfrm>
          <a:prstGeom prst="rect">
            <a:avLst/>
          </a:prstGeom>
        </p:spPr>
        <p:txBody>
          <a:bodyPr anchor="t" rtlCol="false" tIns="0" lIns="0" bIns="0" rIns="0">
            <a:spAutoFit/>
          </a:bodyPr>
          <a:lstStyle/>
          <a:p>
            <a:pPr algn="ctr" marL="0" indent="0" lvl="0">
              <a:lnSpc>
                <a:spcPts val="1940"/>
              </a:lnSpc>
              <a:spcBef>
                <a:spcPct val="0"/>
              </a:spcBef>
            </a:pPr>
            <a:r>
              <a:rPr lang="en-US" sz="1406" spc="137">
                <a:solidFill>
                  <a:srgbClr val="363371"/>
                </a:solidFill>
                <a:latin typeface="Arial Bold"/>
              </a:rPr>
              <a:t>The Euro </a:t>
            </a:r>
            <a:r>
              <a:rPr lang="en-US" sz="1406" spc="137">
                <a:solidFill>
                  <a:srgbClr val="000000"/>
                </a:solidFill>
                <a:latin typeface="Arial"/>
              </a:rPr>
              <a:t>is introduced</a:t>
            </a:r>
          </a:p>
        </p:txBody>
      </p:sp>
      <p:sp>
        <p:nvSpPr>
          <p:cNvPr name="TextBox 82" id="82"/>
          <p:cNvSpPr txBox="true"/>
          <p:nvPr/>
        </p:nvSpPr>
        <p:spPr>
          <a:xfrm rot="0">
            <a:off x="2794190" y="7765622"/>
            <a:ext cx="2328126" cy="1090255"/>
          </a:xfrm>
          <a:prstGeom prst="rect">
            <a:avLst/>
          </a:prstGeom>
        </p:spPr>
        <p:txBody>
          <a:bodyPr anchor="t" rtlCol="false" tIns="0" lIns="0" bIns="0" rIns="0">
            <a:spAutoFit/>
          </a:bodyPr>
          <a:lstStyle/>
          <a:p>
            <a:pPr algn="ctr" marL="0" indent="0" lvl="0">
              <a:lnSpc>
                <a:spcPts val="1746"/>
              </a:lnSpc>
              <a:spcBef>
                <a:spcPct val="0"/>
              </a:spcBef>
            </a:pPr>
            <a:r>
              <a:rPr lang="en-US" sz="1265" spc="124">
                <a:solidFill>
                  <a:srgbClr val="363371"/>
                </a:solidFill>
                <a:latin typeface="Arial Bold"/>
              </a:rPr>
              <a:t>Treaty of Paris</a:t>
            </a:r>
            <a:r>
              <a:rPr lang="en-US" sz="1265" spc="124">
                <a:solidFill>
                  <a:srgbClr val="000000"/>
                </a:solidFill>
                <a:latin typeface="Arial Bold"/>
              </a:rPr>
              <a:t> </a:t>
            </a:r>
            <a:r>
              <a:rPr lang="en-US" sz="1265" spc="124">
                <a:solidFill>
                  <a:srgbClr val="000000"/>
                </a:solidFill>
                <a:latin typeface="Arial"/>
              </a:rPr>
              <a:t>establishes the</a:t>
            </a:r>
            <a:r>
              <a:rPr lang="en-US" sz="1265" spc="124">
                <a:solidFill>
                  <a:srgbClr val="000000"/>
                </a:solidFill>
                <a:latin typeface="Arial Bold"/>
              </a:rPr>
              <a:t> </a:t>
            </a:r>
            <a:r>
              <a:rPr lang="en-US" sz="1265" spc="124">
                <a:solidFill>
                  <a:srgbClr val="363371"/>
                </a:solidFill>
                <a:latin typeface="Arial Bold"/>
              </a:rPr>
              <a:t>ECSC </a:t>
            </a:r>
            <a:r>
              <a:rPr lang="en-US" sz="1265" spc="124">
                <a:solidFill>
                  <a:srgbClr val="000000"/>
                </a:solidFill>
                <a:latin typeface="Arial"/>
              </a:rPr>
              <a:t>between </a:t>
            </a:r>
            <a:r>
              <a:rPr lang="en-US" sz="1265" spc="124">
                <a:solidFill>
                  <a:srgbClr val="363371"/>
                </a:solidFill>
                <a:latin typeface="Arial Bold"/>
              </a:rPr>
              <a:t>France</a:t>
            </a:r>
            <a:r>
              <a:rPr lang="en-US" sz="1265" spc="124">
                <a:solidFill>
                  <a:srgbClr val="000000"/>
                </a:solidFill>
                <a:latin typeface="Arial"/>
              </a:rPr>
              <a:t>, </a:t>
            </a:r>
            <a:r>
              <a:rPr lang="en-US" sz="1265" spc="124">
                <a:solidFill>
                  <a:srgbClr val="363371"/>
                </a:solidFill>
                <a:latin typeface="Arial Bold"/>
              </a:rPr>
              <a:t>Germany</a:t>
            </a:r>
            <a:r>
              <a:rPr lang="en-US" sz="1265" spc="124">
                <a:solidFill>
                  <a:srgbClr val="000000"/>
                </a:solidFill>
                <a:latin typeface="Arial"/>
              </a:rPr>
              <a:t>,</a:t>
            </a:r>
            <a:r>
              <a:rPr lang="en-US" sz="1265" spc="124">
                <a:solidFill>
                  <a:srgbClr val="363371"/>
                </a:solidFill>
                <a:latin typeface="Arial Bold"/>
              </a:rPr>
              <a:t> the Benelux States</a:t>
            </a:r>
            <a:r>
              <a:rPr lang="en-US" sz="1265" spc="124">
                <a:solidFill>
                  <a:srgbClr val="000000"/>
                </a:solidFill>
                <a:latin typeface="Arial"/>
              </a:rPr>
              <a:t> and </a:t>
            </a:r>
            <a:r>
              <a:rPr lang="en-US" sz="1265" spc="124">
                <a:solidFill>
                  <a:srgbClr val="363371"/>
                </a:solidFill>
                <a:latin typeface="Arial Bold"/>
              </a:rPr>
              <a:t>Italy</a:t>
            </a:r>
          </a:p>
        </p:txBody>
      </p:sp>
      <p:sp>
        <p:nvSpPr>
          <p:cNvPr name="TextBox 83" id="83"/>
          <p:cNvSpPr txBox="true"/>
          <p:nvPr/>
        </p:nvSpPr>
        <p:spPr>
          <a:xfrm rot="0">
            <a:off x="6101958" y="7767474"/>
            <a:ext cx="2328126" cy="1090255"/>
          </a:xfrm>
          <a:prstGeom prst="rect">
            <a:avLst/>
          </a:prstGeom>
        </p:spPr>
        <p:txBody>
          <a:bodyPr anchor="t" rtlCol="false" tIns="0" lIns="0" bIns="0" rIns="0">
            <a:spAutoFit/>
          </a:bodyPr>
          <a:lstStyle/>
          <a:p>
            <a:pPr algn="ctr" marL="0" indent="0" lvl="0">
              <a:lnSpc>
                <a:spcPts val="1746"/>
              </a:lnSpc>
              <a:spcBef>
                <a:spcPct val="0"/>
              </a:spcBef>
            </a:pPr>
            <a:r>
              <a:rPr lang="en-US" sz="1265" spc="124">
                <a:solidFill>
                  <a:srgbClr val="363371"/>
                </a:solidFill>
                <a:latin typeface="Arial Bold"/>
              </a:rPr>
              <a:t>UK</a:t>
            </a:r>
            <a:r>
              <a:rPr lang="en-US" sz="1265" spc="124">
                <a:solidFill>
                  <a:srgbClr val="000000"/>
                </a:solidFill>
                <a:latin typeface="Arial Bold"/>
              </a:rPr>
              <a:t>,</a:t>
            </a:r>
            <a:r>
              <a:rPr lang="en-US" sz="1265" spc="124">
                <a:solidFill>
                  <a:srgbClr val="363371"/>
                </a:solidFill>
                <a:latin typeface="Arial Bold"/>
              </a:rPr>
              <a:t> Ireland and Denmark</a:t>
            </a:r>
            <a:r>
              <a:rPr lang="en-US" sz="1265" spc="124">
                <a:solidFill>
                  <a:srgbClr val="000000"/>
                </a:solidFill>
                <a:latin typeface="Arial Bold"/>
              </a:rPr>
              <a:t> </a:t>
            </a:r>
            <a:r>
              <a:rPr lang="en-US" sz="1265" spc="124">
                <a:solidFill>
                  <a:srgbClr val="000000"/>
                </a:solidFill>
                <a:latin typeface="Arial"/>
              </a:rPr>
              <a:t>apply for membership of the EEC - UK are vetoed by France, Ireland and Denmark pulls out</a:t>
            </a:r>
          </a:p>
        </p:txBody>
      </p:sp>
      <p:sp>
        <p:nvSpPr>
          <p:cNvPr name="TextBox 84" id="84"/>
          <p:cNvSpPr txBox="true"/>
          <p:nvPr/>
        </p:nvSpPr>
        <p:spPr>
          <a:xfrm rot="0">
            <a:off x="9743294" y="7840994"/>
            <a:ext cx="2328126" cy="989409"/>
          </a:xfrm>
          <a:prstGeom prst="rect">
            <a:avLst/>
          </a:prstGeom>
        </p:spPr>
        <p:txBody>
          <a:bodyPr anchor="t" rtlCol="false" tIns="0" lIns="0" bIns="0" rIns="0">
            <a:spAutoFit/>
          </a:bodyPr>
          <a:lstStyle/>
          <a:p>
            <a:pPr algn="ctr" marL="0" indent="0" lvl="0">
              <a:lnSpc>
                <a:spcPts val="1940"/>
              </a:lnSpc>
              <a:spcBef>
                <a:spcPct val="0"/>
              </a:spcBef>
            </a:pPr>
            <a:r>
              <a:rPr lang="en-US" sz="1406" spc="137">
                <a:solidFill>
                  <a:srgbClr val="363371"/>
                </a:solidFill>
                <a:latin typeface="Arial Bold"/>
              </a:rPr>
              <a:t>The Maastricht Treaty</a:t>
            </a:r>
            <a:r>
              <a:rPr lang="en-US" sz="1406" spc="137">
                <a:solidFill>
                  <a:srgbClr val="000000"/>
                </a:solidFill>
                <a:latin typeface="Arial"/>
              </a:rPr>
              <a:t> creates the </a:t>
            </a:r>
            <a:r>
              <a:rPr lang="en-US" sz="1406" spc="137">
                <a:solidFill>
                  <a:srgbClr val="363371"/>
                </a:solidFill>
                <a:latin typeface="Arial Bold"/>
              </a:rPr>
              <a:t>European Union </a:t>
            </a:r>
            <a:r>
              <a:rPr lang="en-US" sz="1406" spc="137">
                <a:solidFill>
                  <a:srgbClr val="000000"/>
                </a:solidFill>
                <a:latin typeface="Arial"/>
              </a:rPr>
              <a:t>which comes into effect in 1993</a:t>
            </a:r>
          </a:p>
        </p:txBody>
      </p:sp>
      <p:sp>
        <p:nvSpPr>
          <p:cNvPr name="TextBox 85" id="85"/>
          <p:cNvSpPr txBox="true"/>
          <p:nvPr/>
        </p:nvSpPr>
        <p:spPr>
          <a:xfrm rot="0">
            <a:off x="13176868" y="7835710"/>
            <a:ext cx="2328126" cy="989409"/>
          </a:xfrm>
          <a:prstGeom prst="rect">
            <a:avLst/>
          </a:prstGeom>
        </p:spPr>
        <p:txBody>
          <a:bodyPr anchor="t" rtlCol="false" tIns="0" lIns="0" bIns="0" rIns="0">
            <a:spAutoFit/>
          </a:bodyPr>
          <a:lstStyle/>
          <a:p>
            <a:pPr algn="ctr" marL="0" indent="0" lvl="0">
              <a:lnSpc>
                <a:spcPts val="1940"/>
              </a:lnSpc>
              <a:spcBef>
                <a:spcPct val="0"/>
              </a:spcBef>
            </a:pPr>
            <a:r>
              <a:rPr lang="en-US" sz="1406" spc="137">
                <a:solidFill>
                  <a:srgbClr val="000000"/>
                </a:solidFill>
                <a:latin typeface="Arial"/>
              </a:rPr>
              <a:t>The </a:t>
            </a:r>
            <a:r>
              <a:rPr lang="en-US" sz="1406" spc="137">
                <a:solidFill>
                  <a:srgbClr val="363371"/>
                </a:solidFill>
                <a:latin typeface="Arial Bold"/>
              </a:rPr>
              <a:t>UK vote to leave the EU</a:t>
            </a:r>
            <a:r>
              <a:rPr lang="en-US" sz="1406" spc="137">
                <a:solidFill>
                  <a:srgbClr val="000000"/>
                </a:solidFill>
                <a:latin typeface="Arial"/>
              </a:rPr>
              <a:t>, officially leaving on the 31st January 2020.</a:t>
            </a:r>
          </a:p>
        </p:txBody>
      </p:sp>
      <p:sp>
        <p:nvSpPr>
          <p:cNvPr name="TextBox 86" id="86"/>
          <p:cNvSpPr txBox="true"/>
          <p:nvPr/>
        </p:nvSpPr>
        <p:spPr>
          <a:xfrm rot="0">
            <a:off x="7761248" y="-43604"/>
            <a:ext cx="2761183" cy="384439"/>
          </a:xfrm>
          <a:prstGeom prst="rect">
            <a:avLst/>
          </a:prstGeom>
        </p:spPr>
        <p:txBody>
          <a:bodyPr anchor="t" rtlCol="false" tIns="0" lIns="0" bIns="0" rIns="0">
            <a:spAutoFit/>
          </a:bodyPr>
          <a:lstStyle/>
          <a:p>
            <a:pPr algn="ctr">
              <a:lnSpc>
                <a:spcPts val="2944"/>
              </a:lnSpc>
            </a:pPr>
            <a:r>
              <a:rPr lang="en-US" sz="2102">
                <a:solidFill>
                  <a:srgbClr val="363371"/>
                </a:solidFill>
                <a:latin typeface="Old Standard Bold"/>
              </a:rPr>
              <a:t>Chapter</a:t>
            </a:r>
            <a:r>
              <a:rPr lang="en-US" sz="2102">
                <a:solidFill>
                  <a:srgbClr val="363371"/>
                </a:solidFill>
                <a:latin typeface="Old Standard Bold"/>
              </a:rPr>
              <a:t> 31</a:t>
            </a:r>
          </a:p>
        </p:txBody>
      </p:sp>
      <p:sp>
        <p:nvSpPr>
          <p:cNvPr name="TextBox 87" id="8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685800" y="937533"/>
            <a:ext cx="16253460" cy="8320767"/>
          </a:xfrm>
          <a:custGeom>
            <a:avLst/>
            <a:gdLst/>
            <a:ahLst/>
            <a:cxnLst/>
            <a:rect r="r" b="b" t="t" l="l"/>
            <a:pathLst>
              <a:path h="8320767" w="16253460">
                <a:moveTo>
                  <a:pt x="0" y="0"/>
                </a:moveTo>
                <a:lnTo>
                  <a:pt x="16253460" y="0"/>
                </a:lnTo>
                <a:lnTo>
                  <a:pt x="16253460" y="8320767"/>
                </a:lnTo>
                <a:lnTo>
                  <a:pt x="0" y="8320767"/>
                </a:lnTo>
                <a:lnTo>
                  <a:pt x="0" y="0"/>
                </a:lnTo>
                <a:close/>
              </a:path>
            </a:pathLst>
          </a:custGeom>
          <a:blipFill>
            <a:blip r:embed="rId6"/>
            <a:stretch>
              <a:fillRect l="0" t="0" r="0" b="0"/>
            </a:stretch>
          </a:blipFill>
        </p:spPr>
      </p:sp>
      <p:sp>
        <p:nvSpPr>
          <p:cNvPr name="TextBox 11" id="1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1080440" y="0"/>
            <a:ext cx="15464181" cy="9725311"/>
          </a:xfrm>
          <a:custGeom>
            <a:avLst/>
            <a:gdLst/>
            <a:ahLst/>
            <a:cxnLst/>
            <a:rect r="r" b="b" t="t" l="l"/>
            <a:pathLst>
              <a:path h="9725311" w="15464181">
                <a:moveTo>
                  <a:pt x="0" y="0"/>
                </a:moveTo>
                <a:lnTo>
                  <a:pt x="15464180" y="0"/>
                </a:lnTo>
                <a:lnTo>
                  <a:pt x="15464180"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Main policies of the EEC</a:t>
            </a:r>
          </a:p>
        </p:txBody>
      </p:sp>
      <p:sp>
        <p:nvSpPr>
          <p:cNvPr name="TextBox 7" id="7"/>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To fulfil its aims, the EEC's institutions would implement a set of policies agreed in the Treaty of Rome:</a:t>
            </a:r>
          </a:p>
          <a:p>
            <a:pPr algn="l" marL="647702" indent="-323851" lvl="1">
              <a:lnSpc>
                <a:spcPts val="4200"/>
              </a:lnSpc>
              <a:buFont typeface="Arial"/>
              <a:buChar char="•"/>
            </a:pPr>
            <a:r>
              <a:rPr lang="en-US" sz="3000">
                <a:solidFill>
                  <a:srgbClr val="000000"/>
                </a:solidFill>
                <a:latin typeface="Arial Bold"/>
              </a:rPr>
              <a:t>Common market:</a:t>
            </a:r>
            <a:r>
              <a:rPr lang="en-US" sz="3000">
                <a:solidFill>
                  <a:srgbClr val="000000"/>
                </a:solidFill>
                <a:latin typeface="Arial"/>
              </a:rPr>
              <a:t> </a:t>
            </a:r>
            <a:r>
              <a:rPr lang="en-US" sz="3000" u="sng">
                <a:solidFill>
                  <a:srgbClr val="000000"/>
                </a:solidFill>
                <a:latin typeface="Arial"/>
              </a:rPr>
              <a:t>A free trade area by eliminating restrictions (tariffs, custom duties) on trade on all goods amongst members. It would also have common external tariffs for goods coming into the free trade area</a:t>
            </a:r>
            <a:r>
              <a:rPr lang="en-US" sz="3000">
                <a:solidFill>
                  <a:srgbClr val="000000"/>
                </a:solidFill>
                <a:latin typeface="Arial"/>
              </a:rPr>
              <a:t>. The intention was to increase trade between members and therefore help them grow their economies.</a:t>
            </a:r>
          </a:p>
          <a:p>
            <a:pPr algn="l" marL="647702" indent="-323851" lvl="1">
              <a:lnSpc>
                <a:spcPts val="4200"/>
              </a:lnSpc>
              <a:buFont typeface="Arial"/>
              <a:buChar char="•"/>
            </a:pPr>
            <a:r>
              <a:rPr lang="en-US" sz="3000">
                <a:solidFill>
                  <a:srgbClr val="000000"/>
                </a:solidFill>
                <a:latin typeface="Arial Bold"/>
              </a:rPr>
              <a:t>Freedom of movement: </a:t>
            </a:r>
            <a:r>
              <a:rPr lang="en-US" sz="3000" u="sng">
                <a:solidFill>
                  <a:srgbClr val="000000"/>
                </a:solidFill>
                <a:latin typeface="Arial"/>
              </a:rPr>
              <a:t>removal of restrictions on the movement of money, people, goods and services amongst member states</a:t>
            </a:r>
            <a:r>
              <a:rPr lang="en-US" sz="3000">
                <a:solidFill>
                  <a:srgbClr val="000000"/>
                </a:solidFill>
                <a:latin typeface="Arial"/>
              </a:rPr>
              <a:t>. These are known as the 'Four Freedoms'.</a:t>
            </a:r>
          </a:p>
          <a:p>
            <a:pPr algn="l" marL="647702" indent="-323851" lvl="1">
              <a:lnSpc>
                <a:spcPts val="4200"/>
              </a:lnSpc>
              <a:buFont typeface="Arial"/>
              <a:buChar char="•"/>
            </a:pPr>
            <a:r>
              <a:rPr lang="en-US" sz="3000">
                <a:solidFill>
                  <a:srgbClr val="000000"/>
                </a:solidFill>
                <a:latin typeface="Arial Bold"/>
              </a:rPr>
              <a:t>Common Agricultural Policy (CAP): </a:t>
            </a:r>
            <a:r>
              <a:rPr lang="en-US" sz="3000">
                <a:solidFill>
                  <a:srgbClr val="000000"/>
                </a:solidFill>
                <a:latin typeface="Arial"/>
              </a:rPr>
              <a:t>to guarantee the price paid to farmers for their produce and set high standards of quality.</a:t>
            </a:r>
          </a:p>
          <a:p>
            <a:pPr algn="l" marL="647702" indent="-323851" lvl="1">
              <a:lnSpc>
                <a:spcPts val="4200"/>
              </a:lnSpc>
              <a:buFont typeface="Arial"/>
              <a:buChar char="•"/>
            </a:pPr>
            <a:r>
              <a:rPr lang="en-US" sz="3000">
                <a:solidFill>
                  <a:srgbClr val="000000"/>
                </a:solidFill>
                <a:latin typeface="Arial Bold"/>
              </a:rPr>
              <a:t>Investment Fund: </a:t>
            </a:r>
            <a:r>
              <a:rPr lang="en-US" sz="3000">
                <a:solidFill>
                  <a:srgbClr val="000000"/>
                </a:solidFill>
                <a:latin typeface="Arial"/>
              </a:rPr>
              <a:t>to improve less-developed areas of the EEC through funding from richer members.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2111374"/>
            <a:ext cx="15609955" cy="5447665"/>
          </a:xfrm>
          <a:prstGeom prst="rect">
            <a:avLst/>
          </a:prstGeom>
        </p:spPr>
        <p:txBody>
          <a:bodyPr anchor="t" rtlCol="false" tIns="0" lIns="0" bIns="0" rIns="0">
            <a:spAutoFit/>
          </a:bodyPr>
          <a:lstStyle/>
          <a:p>
            <a:pPr algn="l" marL="734059" indent="-367030" lvl="1">
              <a:lnSpc>
                <a:spcPts val="4759"/>
              </a:lnSpc>
              <a:buAutoNum type="arabicPeriod" startAt="1"/>
            </a:pPr>
            <a:r>
              <a:rPr lang="en-US" sz="3399">
                <a:solidFill>
                  <a:srgbClr val="29893B"/>
                </a:solidFill>
                <a:latin typeface="Arial"/>
              </a:rPr>
              <a:t>Why did the six members of the ECSC decide to set up the European Economic Community?</a:t>
            </a:r>
          </a:p>
          <a:p>
            <a:pPr algn="l" marL="734059" indent="-367030" lvl="1">
              <a:lnSpc>
                <a:spcPts val="4759"/>
              </a:lnSpc>
              <a:buAutoNum type="arabicPeriod" startAt="1"/>
            </a:pPr>
            <a:r>
              <a:rPr lang="en-US" sz="3399">
                <a:solidFill>
                  <a:srgbClr val="29893B"/>
                </a:solidFill>
                <a:latin typeface="Arial"/>
              </a:rPr>
              <a:t>What is the function of each of the following institutions: (a) the Commission; (b) the Council of Ministers; (c) the European Parliament; (d) the Court of Justice?</a:t>
            </a:r>
          </a:p>
          <a:p>
            <a:pPr algn="l" marL="734059" indent="-367030" lvl="1">
              <a:lnSpc>
                <a:spcPts val="4759"/>
              </a:lnSpc>
              <a:buAutoNum type="arabicPeriod" startAt="1"/>
            </a:pPr>
            <a:r>
              <a:rPr lang="en-US" sz="3399">
                <a:solidFill>
                  <a:srgbClr val="29893B"/>
                </a:solidFill>
                <a:latin typeface="Arial"/>
              </a:rPr>
              <a:t>What is the common market?</a:t>
            </a:r>
          </a:p>
          <a:p>
            <a:pPr algn="l" marL="734059" indent="-367030" lvl="1">
              <a:lnSpc>
                <a:spcPts val="4759"/>
              </a:lnSpc>
              <a:buAutoNum type="arabicPeriod" startAt="1"/>
            </a:pPr>
            <a:r>
              <a:rPr lang="en-US" sz="3399">
                <a:solidFill>
                  <a:srgbClr val="29893B"/>
                </a:solidFill>
                <a:latin typeface="Arial"/>
              </a:rPr>
              <a:t>What are the ‘Four Freedoms’?</a:t>
            </a:r>
          </a:p>
          <a:p>
            <a:pPr algn="l" marL="734059" indent="-367030" lvl="1">
              <a:lnSpc>
                <a:spcPts val="4759"/>
              </a:lnSpc>
              <a:buAutoNum type="arabicPeriod" startAt="1"/>
            </a:pPr>
            <a:r>
              <a:rPr lang="en-US" sz="3399">
                <a:solidFill>
                  <a:srgbClr val="29893B"/>
                </a:solidFill>
                <a:latin typeface="Arial"/>
              </a:rPr>
              <a:t>How do you think the 'Four Freedoms' would help bring the member states together?</a:t>
            </a:r>
          </a:p>
        </p:txBody>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
        <p:nvSpPr>
          <p:cNvPr name="TextBox 13" id="13"/>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Checkpoint pg. 391 (Artefact, 2nd Edition)</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98258"/>
            <a:ext cx="18288000" cy="824229"/>
          </a:xfrm>
          <a:prstGeom prst="rect">
            <a:avLst/>
          </a:prstGeom>
        </p:spPr>
        <p:txBody>
          <a:bodyPr anchor="t" rtlCol="false" tIns="0" lIns="0" bIns="0" rIns="0">
            <a:spAutoFit/>
          </a:bodyPr>
          <a:lstStyle/>
          <a:p>
            <a:pPr algn="ctr">
              <a:lnSpc>
                <a:spcPts val="6020"/>
              </a:lnSpc>
            </a:pPr>
            <a:r>
              <a:rPr lang="en-US" sz="4300">
                <a:solidFill>
                  <a:srgbClr val="363371"/>
                </a:solidFill>
                <a:latin typeface="Arial Bold"/>
              </a:rPr>
              <a:t>31.4: THE DEVELOPMENT OF EUROPEAN INTEGRATION AFTER 1958</a:t>
            </a:r>
          </a:p>
        </p:txBody>
      </p:sp>
      <p:sp>
        <p:nvSpPr>
          <p:cNvPr name="TextBox 4" id="4"/>
          <p:cNvSpPr txBox="true"/>
          <p:nvPr/>
        </p:nvSpPr>
        <p:spPr>
          <a:xfrm rot="0">
            <a:off x="0" y="4027797"/>
            <a:ext cx="18288000" cy="746125"/>
          </a:xfrm>
          <a:prstGeom prst="rect">
            <a:avLst/>
          </a:prstGeom>
        </p:spPr>
        <p:txBody>
          <a:bodyPr anchor="t" rtlCol="false" tIns="0" lIns="0" bIns="0" rIns="0">
            <a:spAutoFit/>
          </a:bodyPr>
          <a:lstStyle/>
          <a:p>
            <a:pPr algn="ctr">
              <a:lnSpc>
                <a:spcPts val="5750"/>
              </a:lnSpc>
            </a:pPr>
            <a:r>
              <a:rPr lang="en-US" sz="5000" spc="950">
                <a:solidFill>
                  <a:srgbClr val="FEFEFE"/>
                </a:solidFill>
                <a:latin typeface="Daydream"/>
              </a:rPr>
              <a:t>31.4: the development of european integration after 1958</a:t>
            </a:r>
          </a:p>
        </p:txBody>
      </p:sp>
      <p:sp>
        <p:nvSpPr>
          <p:cNvPr name="TextBox 5" id="5"/>
          <p:cNvSpPr txBox="true"/>
          <p:nvPr/>
        </p:nvSpPr>
        <p:spPr>
          <a:xfrm rot="0">
            <a:off x="15203805" y="-14772"/>
            <a:ext cx="2638717"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8787665" y="0"/>
            <a:ext cx="8111086" cy="7334250"/>
          </a:xfrm>
          <a:custGeom>
            <a:avLst/>
            <a:gdLst/>
            <a:ahLst/>
            <a:cxnLst/>
            <a:rect r="r" b="b" t="t" l="l"/>
            <a:pathLst>
              <a:path h="7334250" w="8111086">
                <a:moveTo>
                  <a:pt x="0" y="0"/>
                </a:moveTo>
                <a:lnTo>
                  <a:pt x="8111086" y="0"/>
                </a:lnTo>
                <a:lnTo>
                  <a:pt x="8111086" y="7334250"/>
                </a:lnTo>
                <a:lnTo>
                  <a:pt x="0" y="7334250"/>
                </a:lnTo>
                <a:lnTo>
                  <a:pt x="0" y="0"/>
                </a:lnTo>
                <a:close/>
              </a:path>
            </a:pathLst>
          </a:custGeom>
          <a:blipFill>
            <a:blip r:embed="rId6"/>
            <a:stretch>
              <a:fillRect l="0" t="0" r="0" b="0"/>
            </a:stretch>
          </a:blipFill>
        </p:spPr>
      </p:sp>
      <p:sp>
        <p:nvSpPr>
          <p:cNvPr name="Freeform 11" id="11"/>
          <p:cNvSpPr/>
          <p:nvPr/>
        </p:nvSpPr>
        <p:spPr>
          <a:xfrm flipH="false" flipV="false" rot="0">
            <a:off x="685800" y="0"/>
            <a:ext cx="8025665" cy="7334250"/>
          </a:xfrm>
          <a:custGeom>
            <a:avLst/>
            <a:gdLst/>
            <a:ahLst/>
            <a:cxnLst/>
            <a:rect r="r" b="b" t="t" l="l"/>
            <a:pathLst>
              <a:path h="7334250" w="8025665">
                <a:moveTo>
                  <a:pt x="0" y="0"/>
                </a:moveTo>
                <a:lnTo>
                  <a:pt x="8025665" y="0"/>
                </a:lnTo>
                <a:lnTo>
                  <a:pt x="8025665" y="7334250"/>
                </a:lnTo>
                <a:lnTo>
                  <a:pt x="0" y="7334250"/>
                </a:lnTo>
                <a:lnTo>
                  <a:pt x="0" y="0"/>
                </a:lnTo>
                <a:close/>
              </a:path>
            </a:pathLst>
          </a:custGeom>
          <a:blipFill>
            <a:blip r:embed="rId7"/>
            <a:stretch>
              <a:fillRect l="0" t="0" r="0" b="0"/>
            </a:stretch>
          </a:blipFill>
        </p:spPr>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
        <p:nvSpPr>
          <p:cNvPr name="TextBox 14" id="14"/>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
        <p:nvSpPr>
          <p:cNvPr name="TextBox 15" id="15"/>
          <p:cNvSpPr txBox="true"/>
          <p:nvPr/>
        </p:nvSpPr>
        <p:spPr>
          <a:xfrm rot="0">
            <a:off x="906488" y="7643956"/>
            <a:ext cx="15609955" cy="1647825"/>
          </a:xfrm>
          <a:prstGeom prst="rect">
            <a:avLst/>
          </a:prstGeom>
        </p:spPr>
        <p:txBody>
          <a:bodyPr anchor="t" rtlCol="false" tIns="0" lIns="0" bIns="0" rIns="0">
            <a:spAutoFit/>
          </a:bodyPr>
          <a:lstStyle/>
          <a:p>
            <a:pPr algn="ctr">
              <a:lnSpc>
                <a:spcPts val="4200"/>
              </a:lnSpc>
            </a:pPr>
            <a:r>
              <a:rPr lang="en-US" sz="3000">
                <a:solidFill>
                  <a:srgbClr val="000000"/>
                </a:solidFill>
                <a:latin typeface="Arial"/>
              </a:rPr>
              <a:t>The members of the European Union</a:t>
            </a:r>
          </a:p>
          <a:p>
            <a:pPr algn="ctr">
              <a:lnSpc>
                <a:spcPts val="4200"/>
              </a:lnSpc>
            </a:pPr>
            <a:r>
              <a:rPr lang="en-US" sz="3000">
                <a:solidFill>
                  <a:srgbClr val="000000"/>
                </a:solidFill>
                <a:latin typeface="Arial"/>
              </a:rPr>
              <a:t>On the left, all 27 states as of May 2021</a:t>
            </a:r>
          </a:p>
          <a:p>
            <a:pPr algn="ctr">
              <a:lnSpc>
                <a:spcPts val="4200"/>
              </a:lnSpc>
            </a:pPr>
            <a:r>
              <a:rPr lang="en-US" sz="3000">
                <a:solidFill>
                  <a:srgbClr val="000000"/>
                </a:solidFill>
                <a:latin typeface="Arial"/>
              </a:rPr>
              <a:t>On the right, including the United Kingdom, when each country joined the EU</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1336523"/>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EEC was a tremendous success. </a:t>
            </a:r>
            <a:r>
              <a:rPr lang="en-US" sz="2500">
                <a:solidFill>
                  <a:srgbClr val="000000"/>
                </a:solidFill>
                <a:latin typeface="Arial"/>
              </a:rPr>
              <a:t>By 1973, the economies of the six states had grown by 50% and their unemployment had been halved. This led to other states deciding they wanted to participate and enjoy the same benefits. The </a:t>
            </a:r>
            <a:r>
              <a:rPr lang="en-US" sz="2500">
                <a:solidFill>
                  <a:srgbClr val="000000"/>
                </a:solidFill>
                <a:latin typeface="Arial Bold"/>
              </a:rPr>
              <a:t>European Community (EC)</a:t>
            </a:r>
            <a:r>
              <a:rPr lang="en-US" sz="2500">
                <a:solidFill>
                  <a:srgbClr val="000000"/>
                </a:solidFill>
                <a:latin typeface="Arial"/>
              </a:rPr>
              <a:t>, as it was called by the 1990s, gradually grew over the following decades: </a:t>
            </a:r>
          </a:p>
          <a:p>
            <a:pPr algn="l" marL="539754" indent="-269877" lvl="1">
              <a:lnSpc>
                <a:spcPts val="3500"/>
              </a:lnSpc>
              <a:buFont typeface="Arial"/>
              <a:buChar char="•"/>
            </a:pPr>
            <a:r>
              <a:rPr lang="en-US" sz="2500">
                <a:solidFill>
                  <a:srgbClr val="000000"/>
                </a:solidFill>
                <a:latin typeface="Arial Bold"/>
              </a:rPr>
              <a:t>1973: </a:t>
            </a:r>
            <a:r>
              <a:rPr lang="en-US" sz="2500">
                <a:solidFill>
                  <a:srgbClr val="000000"/>
                </a:solidFill>
                <a:latin typeface="Arial"/>
              </a:rPr>
              <a:t>Britain, Ireland and Denmark</a:t>
            </a:r>
          </a:p>
          <a:p>
            <a:pPr algn="l" marL="539754" indent="-269877" lvl="1">
              <a:lnSpc>
                <a:spcPts val="3500"/>
              </a:lnSpc>
              <a:buFont typeface="Arial"/>
              <a:buChar char="•"/>
            </a:pPr>
            <a:r>
              <a:rPr lang="en-US" sz="2500">
                <a:solidFill>
                  <a:srgbClr val="000000"/>
                </a:solidFill>
                <a:latin typeface="Arial Bold"/>
              </a:rPr>
              <a:t>1981: </a:t>
            </a:r>
            <a:r>
              <a:rPr lang="en-US" sz="2500">
                <a:solidFill>
                  <a:srgbClr val="000000"/>
                </a:solidFill>
                <a:latin typeface="Arial"/>
              </a:rPr>
              <a:t>Greece's dictatorship fell in the late 1970s, allowing it to join the EC.</a:t>
            </a:r>
          </a:p>
          <a:p>
            <a:pPr algn="l" marL="539754" indent="-269877" lvl="1">
              <a:lnSpc>
                <a:spcPts val="3500"/>
              </a:lnSpc>
              <a:buFont typeface="Arial"/>
              <a:buChar char="•"/>
            </a:pPr>
            <a:r>
              <a:rPr lang="en-US" sz="2500">
                <a:solidFill>
                  <a:srgbClr val="000000"/>
                </a:solidFill>
                <a:latin typeface="Arial Bold"/>
              </a:rPr>
              <a:t>1986: </a:t>
            </a:r>
            <a:r>
              <a:rPr lang="en-US" sz="2500">
                <a:solidFill>
                  <a:srgbClr val="000000"/>
                </a:solidFill>
                <a:latin typeface="Arial"/>
              </a:rPr>
              <a:t>Portugal and Spain joined the EC, having likewise become democrats in the 1970s.</a:t>
            </a:r>
          </a:p>
          <a:p>
            <a:pPr algn="l" marL="539754" indent="-269877" lvl="1">
              <a:lnSpc>
                <a:spcPts val="3500"/>
              </a:lnSpc>
              <a:buFont typeface="Arial"/>
              <a:buChar char="•"/>
            </a:pPr>
            <a:r>
              <a:rPr lang="en-US" sz="2500">
                <a:solidFill>
                  <a:srgbClr val="000000"/>
                </a:solidFill>
                <a:latin typeface="Arial Bold"/>
              </a:rPr>
              <a:t>1995: </a:t>
            </a:r>
            <a:r>
              <a:rPr lang="en-US" sz="2500">
                <a:solidFill>
                  <a:srgbClr val="000000"/>
                </a:solidFill>
                <a:latin typeface="Arial"/>
              </a:rPr>
              <a:t>Austria, Sweden and Finland.</a:t>
            </a:r>
          </a:p>
          <a:p>
            <a:pPr algn="l" marL="539754" indent="-269877" lvl="1">
              <a:lnSpc>
                <a:spcPts val="3500"/>
              </a:lnSpc>
              <a:buFont typeface="Arial"/>
              <a:buChar char="•"/>
            </a:pPr>
            <a:r>
              <a:rPr lang="en-US" sz="2500">
                <a:solidFill>
                  <a:srgbClr val="000000"/>
                </a:solidFill>
                <a:latin typeface="Arial Bold"/>
              </a:rPr>
              <a:t>2004: </a:t>
            </a:r>
            <a:r>
              <a:rPr lang="en-US" sz="2500">
                <a:solidFill>
                  <a:srgbClr val="000000"/>
                </a:solidFill>
                <a:latin typeface="Arial"/>
              </a:rPr>
              <a:t>Poland, the Czech Republic, Slovakia, Estonia, Latvia, Lithuania, Hungary, Slovenia, Malta and Cyprus</a:t>
            </a:r>
          </a:p>
          <a:p>
            <a:pPr algn="l" marL="539754" indent="-269877" lvl="1">
              <a:lnSpc>
                <a:spcPts val="3500"/>
              </a:lnSpc>
              <a:buFont typeface="Arial"/>
              <a:buChar char="•"/>
            </a:pPr>
            <a:r>
              <a:rPr lang="en-US" sz="2500">
                <a:solidFill>
                  <a:srgbClr val="000000"/>
                </a:solidFill>
                <a:latin typeface="Arial Bold"/>
              </a:rPr>
              <a:t>2007:</a:t>
            </a:r>
            <a:r>
              <a:rPr lang="en-US" sz="2500">
                <a:solidFill>
                  <a:srgbClr val="000000"/>
                </a:solidFill>
                <a:latin typeface="Arial"/>
              </a:rPr>
              <a:t> Romania and Bulgaria</a:t>
            </a:r>
          </a:p>
          <a:p>
            <a:pPr algn="l" marL="539754" indent="-269877" lvl="1">
              <a:lnSpc>
                <a:spcPts val="3500"/>
              </a:lnSpc>
              <a:buFont typeface="Arial"/>
              <a:buChar char="•"/>
            </a:pPr>
            <a:r>
              <a:rPr lang="en-US" sz="2500">
                <a:solidFill>
                  <a:srgbClr val="000000"/>
                </a:solidFill>
                <a:latin typeface="Arial Bold"/>
              </a:rPr>
              <a:t>2013:</a:t>
            </a:r>
            <a:r>
              <a:rPr lang="en-US" sz="2500">
                <a:solidFill>
                  <a:srgbClr val="000000"/>
                </a:solidFill>
                <a:latin typeface="Arial"/>
              </a:rPr>
              <a:t> Croatia</a:t>
            </a:r>
          </a:p>
          <a:p>
            <a:pPr algn="l">
              <a:lnSpc>
                <a:spcPts val="3500"/>
              </a:lnSpc>
            </a:pPr>
            <a:r>
              <a:rPr lang="en-US" sz="2500">
                <a:solidFill>
                  <a:srgbClr val="000000"/>
                </a:solidFill>
                <a:latin typeface="Arial"/>
              </a:rPr>
              <a:t>The expansion of the EC in the 1990s and 200s came as a result of the end of the Cold War. After the sudden collapse of communism in Central and Eastern Europe collapsed, the EC supported the states with loans, stabilising their economies and promised a path to future membership of the EC once they kept their commitments to democracy and human rights.</a:t>
            </a:r>
          </a:p>
        </p:txBody>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
        <p:nvSpPr>
          <p:cNvPr name="TextBox 13" id="13"/>
          <p:cNvSpPr txBox="true"/>
          <p:nvPr/>
        </p:nvSpPr>
        <p:spPr>
          <a:xfrm rot="0">
            <a:off x="1028700" y="-89051"/>
            <a:ext cx="15910560"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Enlargement</a:t>
            </a:r>
          </a:p>
        </p:txBody>
      </p:sp>
      <p:grpSp>
        <p:nvGrpSpPr>
          <p:cNvPr name="Group 14" id="14"/>
          <p:cNvGrpSpPr/>
          <p:nvPr/>
        </p:nvGrpSpPr>
        <p:grpSpPr>
          <a:xfrm rot="0">
            <a:off x="1028700" y="8388198"/>
            <a:ext cx="10937246" cy="1673528"/>
            <a:chOff x="0" y="0"/>
            <a:chExt cx="14582995" cy="2231371"/>
          </a:xfrm>
        </p:grpSpPr>
        <p:grpSp>
          <p:nvGrpSpPr>
            <p:cNvPr name="Group 15" id="15"/>
            <p:cNvGrpSpPr/>
            <p:nvPr/>
          </p:nvGrpSpPr>
          <p:grpSpPr>
            <a:xfrm rot="0">
              <a:off x="0" y="0"/>
              <a:ext cx="14582995" cy="2231371"/>
              <a:chOff x="0" y="0"/>
              <a:chExt cx="2880592" cy="440765"/>
            </a:xfrm>
          </p:grpSpPr>
          <p:sp>
            <p:nvSpPr>
              <p:cNvPr name="Freeform 16" id="16"/>
              <p:cNvSpPr/>
              <p:nvPr/>
            </p:nvSpPr>
            <p:spPr>
              <a:xfrm flipH="false" flipV="false" rot="0">
                <a:off x="0" y="0"/>
                <a:ext cx="2880592" cy="440765"/>
              </a:xfrm>
              <a:custGeom>
                <a:avLst/>
                <a:gdLst/>
                <a:ahLst/>
                <a:cxnLst/>
                <a:rect r="r" b="b" t="t" l="l"/>
                <a:pathLst>
                  <a:path h="440765" w="2880592">
                    <a:moveTo>
                      <a:pt x="0" y="0"/>
                    </a:moveTo>
                    <a:lnTo>
                      <a:pt x="2880592" y="0"/>
                    </a:lnTo>
                    <a:lnTo>
                      <a:pt x="2880592" y="440765"/>
                    </a:lnTo>
                    <a:lnTo>
                      <a:pt x="0" y="440765"/>
                    </a:lnTo>
                    <a:close/>
                  </a:path>
                </a:pathLst>
              </a:custGeom>
              <a:solidFill>
                <a:srgbClr val="F1DFFF"/>
              </a:solidFill>
              <a:ln w="38100" cap="sq">
                <a:solidFill>
                  <a:srgbClr val="363371"/>
                </a:solidFill>
                <a:prstDash val="solid"/>
                <a:miter/>
              </a:ln>
            </p:spPr>
          </p:sp>
          <p:sp>
            <p:nvSpPr>
              <p:cNvPr name="TextBox 17" id="17"/>
              <p:cNvSpPr txBox="true"/>
              <p:nvPr/>
            </p:nvSpPr>
            <p:spPr>
              <a:xfrm>
                <a:off x="0" y="-85725"/>
                <a:ext cx="2880592" cy="526490"/>
              </a:xfrm>
              <a:prstGeom prst="rect">
                <a:avLst/>
              </a:prstGeom>
            </p:spPr>
            <p:txBody>
              <a:bodyPr anchor="ctr" rtlCol="false" tIns="50800" lIns="50800" bIns="50800" rIns="50800"/>
              <a:lstStyle/>
              <a:p>
                <a:pPr algn="ctr">
                  <a:lnSpc>
                    <a:spcPts val="3080"/>
                  </a:lnSpc>
                </a:pPr>
              </a:p>
            </p:txBody>
          </p:sp>
        </p:grpSp>
        <p:sp>
          <p:nvSpPr>
            <p:cNvPr name="TextBox 18" id="18"/>
            <p:cNvSpPr txBox="true"/>
            <p:nvPr/>
          </p:nvSpPr>
          <p:spPr>
            <a:xfrm rot="0">
              <a:off x="3448968" y="54221"/>
              <a:ext cx="7685058" cy="604308"/>
            </a:xfrm>
            <a:prstGeom prst="rect">
              <a:avLst/>
            </a:prstGeom>
          </p:spPr>
          <p:txBody>
            <a:bodyPr anchor="t" rtlCol="false" tIns="0" lIns="0" bIns="0" rIns="0">
              <a:spAutoFit/>
            </a:bodyPr>
            <a:lstStyle/>
            <a:p>
              <a:pPr algn="ctr">
                <a:lnSpc>
                  <a:spcPts val="3500"/>
                </a:lnSpc>
              </a:pPr>
              <a:r>
                <a:rPr lang="en-US" sz="2500">
                  <a:solidFill>
                    <a:srgbClr val="363371"/>
                  </a:solidFill>
                  <a:latin typeface="Arial Bold Italics"/>
                </a:rPr>
                <a:t>Did You Know?</a:t>
              </a:r>
            </a:p>
          </p:txBody>
        </p:sp>
        <p:sp>
          <p:nvSpPr>
            <p:cNvPr name="TextBox 19" id="19"/>
            <p:cNvSpPr txBox="true"/>
            <p:nvPr/>
          </p:nvSpPr>
          <p:spPr>
            <a:xfrm rot="0">
              <a:off x="247716" y="572804"/>
              <a:ext cx="14087562" cy="1427691"/>
            </a:xfrm>
            <a:prstGeom prst="rect">
              <a:avLst/>
            </a:prstGeom>
          </p:spPr>
          <p:txBody>
            <a:bodyPr anchor="t" rtlCol="false" tIns="0" lIns="0" bIns="0" rIns="0">
              <a:spAutoFit/>
            </a:bodyPr>
            <a:lstStyle/>
            <a:p>
              <a:pPr algn="just">
                <a:lnSpc>
                  <a:spcPts val="2800"/>
                </a:lnSpc>
              </a:pPr>
              <a:r>
                <a:rPr lang="en-US" sz="2000">
                  <a:solidFill>
                    <a:srgbClr val="7D14CF"/>
                  </a:solidFill>
                  <a:latin typeface="Arial"/>
                </a:rPr>
                <a:t>Norway applied in both 1973 and 1995 but its people voted against memberships on both occasions. </a:t>
              </a:r>
              <a:r>
                <a:rPr lang="en-US" sz="2000">
                  <a:solidFill>
                    <a:srgbClr val="7D14CF"/>
                  </a:solidFill>
                  <a:latin typeface="Arial"/>
                </a:rPr>
                <a:t>This makes it the only country to turn down the opportunity to enter the European Community.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sp>
        <p:nvSpPr>
          <p:cNvPr name="TextBox 4" id="4"/>
          <p:cNvSpPr txBox="true"/>
          <p:nvPr/>
        </p:nvSpPr>
        <p:spPr>
          <a:xfrm rot="0">
            <a:off x="1028700" y="723900"/>
            <a:ext cx="15952855" cy="1520828"/>
          </a:xfrm>
          <a:prstGeom prst="rect">
            <a:avLst/>
          </a:prstGeom>
        </p:spPr>
        <p:txBody>
          <a:bodyPr anchor="t" rtlCol="false" tIns="0" lIns="0" bIns="0" rIns="0">
            <a:spAutoFit/>
          </a:bodyPr>
          <a:lstStyle/>
          <a:p>
            <a:pPr algn="l">
              <a:lnSpc>
                <a:spcPts val="11199"/>
              </a:lnSpc>
            </a:pPr>
            <a:r>
              <a:rPr lang="en-US" sz="7999">
                <a:solidFill>
                  <a:srgbClr val="363371"/>
                </a:solidFill>
                <a:latin typeface="Arial Bold"/>
              </a:rPr>
              <a:t>From Community to Union</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7" id="7"/>
          <p:cNvSpPr txBox="true"/>
          <p:nvPr/>
        </p:nvSpPr>
        <p:spPr>
          <a:xfrm rot="0">
            <a:off x="996123" y="2978383"/>
            <a:ext cx="15952855" cy="673099"/>
          </a:xfrm>
          <a:prstGeom prst="rect">
            <a:avLst/>
          </a:prstGeom>
        </p:spPr>
        <p:txBody>
          <a:bodyPr anchor="t" rtlCol="false" tIns="0" lIns="0" bIns="0" rIns="0">
            <a:spAutoFit/>
          </a:bodyPr>
          <a:lstStyle/>
          <a:p>
            <a:pPr algn="l">
              <a:lnSpc>
                <a:spcPts val="4900"/>
              </a:lnSpc>
            </a:pPr>
            <a:r>
              <a:rPr lang="en-US" sz="3500">
                <a:solidFill>
                  <a:srgbClr val="363371"/>
                </a:solidFill>
                <a:latin typeface="Arial Bold Italics"/>
              </a:rPr>
              <a:t>The Single European Act, 1986</a:t>
            </a:r>
          </a:p>
        </p:txBody>
      </p:sp>
      <p:sp>
        <p:nvSpPr>
          <p:cNvPr name="TextBox 8" id="8"/>
          <p:cNvSpPr txBox="true"/>
          <p:nvPr/>
        </p:nvSpPr>
        <p:spPr>
          <a:xfrm rot="0">
            <a:off x="1028700" y="2139953"/>
            <a:ext cx="15609955" cy="9175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Treaty of Rome has been revised several times since it was signed. </a:t>
            </a:r>
            <a:r>
              <a:rPr lang="en-US" sz="2500">
                <a:solidFill>
                  <a:srgbClr val="000000"/>
                </a:solidFill>
                <a:latin typeface="Arial"/>
              </a:rPr>
              <a:t>These changes allowed the European institutions the flexibility to cope with more members, increase their powers and give them new responsibilities.</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4" id="14"/>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
        <p:nvSpPr>
          <p:cNvPr name="TextBox 15" id="15"/>
          <p:cNvSpPr txBox="true"/>
          <p:nvPr/>
        </p:nvSpPr>
        <p:spPr>
          <a:xfrm rot="0">
            <a:off x="1028700" y="3613382"/>
            <a:ext cx="15609955" cy="9175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aim of this treaty was to create the </a:t>
            </a:r>
            <a:r>
              <a:rPr lang="en-US" sz="2500">
                <a:solidFill>
                  <a:srgbClr val="000000"/>
                </a:solidFill>
                <a:latin typeface="Arial Bold"/>
              </a:rPr>
              <a:t>Single Market;</a:t>
            </a:r>
            <a:r>
              <a:rPr lang="en-US" sz="2500">
                <a:solidFill>
                  <a:srgbClr val="000000"/>
                </a:solidFill>
                <a:latin typeface="Arial"/>
              </a:rPr>
              <a:t> a single economic area that would remove all remaining barriers to movement of money, people, goods and services amongst the member states. </a:t>
            </a:r>
          </a:p>
        </p:txBody>
      </p:sp>
      <p:sp>
        <p:nvSpPr>
          <p:cNvPr name="TextBox 16" id="16"/>
          <p:cNvSpPr txBox="true"/>
          <p:nvPr/>
        </p:nvSpPr>
        <p:spPr>
          <a:xfrm rot="0">
            <a:off x="1028700" y="4454757"/>
            <a:ext cx="15952855" cy="673099"/>
          </a:xfrm>
          <a:prstGeom prst="rect">
            <a:avLst/>
          </a:prstGeom>
        </p:spPr>
        <p:txBody>
          <a:bodyPr anchor="t" rtlCol="false" tIns="0" lIns="0" bIns="0" rIns="0">
            <a:spAutoFit/>
          </a:bodyPr>
          <a:lstStyle/>
          <a:p>
            <a:pPr algn="l">
              <a:lnSpc>
                <a:spcPts val="4900"/>
              </a:lnSpc>
            </a:pPr>
            <a:r>
              <a:rPr lang="en-US" sz="3500">
                <a:solidFill>
                  <a:srgbClr val="363371"/>
                </a:solidFill>
                <a:latin typeface="Arial Bold Italics"/>
              </a:rPr>
              <a:t>The Maastricht Treaty, 1992</a:t>
            </a:r>
          </a:p>
        </p:txBody>
      </p:sp>
      <p:sp>
        <p:nvSpPr>
          <p:cNvPr name="TextBox 17" id="17"/>
          <p:cNvSpPr txBox="true"/>
          <p:nvPr/>
        </p:nvSpPr>
        <p:spPr>
          <a:xfrm rot="0">
            <a:off x="1061277" y="5089756"/>
            <a:ext cx="15609955"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In the early 1990s, the leaders of the EEC such as the German Chancellor </a:t>
            </a:r>
            <a:r>
              <a:rPr lang="en-US" sz="2500">
                <a:solidFill>
                  <a:srgbClr val="000000"/>
                </a:solidFill>
                <a:latin typeface="Arial Bold"/>
              </a:rPr>
              <a:t>Helmut</a:t>
            </a:r>
            <a:r>
              <a:rPr lang="en-US" sz="2500">
                <a:solidFill>
                  <a:srgbClr val="000000"/>
                </a:solidFill>
                <a:latin typeface="Arial"/>
              </a:rPr>
              <a:t> </a:t>
            </a:r>
            <a:r>
              <a:rPr lang="en-US" sz="2500">
                <a:solidFill>
                  <a:srgbClr val="000000"/>
                </a:solidFill>
                <a:latin typeface="Arial Bold"/>
              </a:rPr>
              <a:t>Kohl</a:t>
            </a:r>
            <a:r>
              <a:rPr lang="en-US" sz="2500">
                <a:solidFill>
                  <a:srgbClr val="000000"/>
                </a:solidFill>
                <a:latin typeface="Arial"/>
              </a:rPr>
              <a:t> and the French President </a:t>
            </a:r>
            <a:r>
              <a:rPr lang="en-US" sz="2500">
                <a:solidFill>
                  <a:srgbClr val="000000"/>
                </a:solidFill>
                <a:latin typeface="Arial Bold"/>
              </a:rPr>
              <a:t>François</a:t>
            </a:r>
            <a:r>
              <a:rPr lang="en-US" sz="2500">
                <a:solidFill>
                  <a:srgbClr val="000000"/>
                </a:solidFill>
                <a:latin typeface="Arial"/>
              </a:rPr>
              <a:t> </a:t>
            </a:r>
            <a:r>
              <a:rPr lang="en-US" sz="2500">
                <a:solidFill>
                  <a:srgbClr val="000000"/>
                </a:solidFill>
                <a:latin typeface="Arial Bold"/>
              </a:rPr>
              <a:t>Mitterrand</a:t>
            </a:r>
            <a:r>
              <a:rPr lang="en-US" sz="2500">
                <a:solidFill>
                  <a:srgbClr val="000000"/>
                </a:solidFill>
                <a:latin typeface="Arial"/>
              </a:rPr>
              <a:t> supported further integration. They led the negotiations on a new treaty to respond to the problems of post-Cold War world. </a:t>
            </a:r>
            <a:r>
              <a:rPr lang="en-US" sz="2500">
                <a:solidFill>
                  <a:srgbClr val="000000"/>
                </a:solidFill>
                <a:latin typeface="Arial Bold"/>
              </a:rPr>
              <a:t>The Maastricht Treaty </a:t>
            </a:r>
            <a:r>
              <a:rPr lang="en-US" sz="2500">
                <a:solidFill>
                  <a:srgbClr val="000000"/>
                </a:solidFill>
                <a:latin typeface="Arial"/>
              </a:rPr>
              <a:t>(1992) was a significant move towards full European unity. The treaty: </a:t>
            </a:r>
          </a:p>
          <a:p>
            <a:pPr algn="l" marL="539754" indent="-269877" lvl="1">
              <a:lnSpc>
                <a:spcPts val="3500"/>
              </a:lnSpc>
              <a:buFont typeface="Arial"/>
              <a:buChar char="•"/>
            </a:pPr>
            <a:r>
              <a:rPr lang="en-US" sz="2500">
                <a:solidFill>
                  <a:srgbClr val="000000"/>
                </a:solidFill>
                <a:latin typeface="Arial"/>
              </a:rPr>
              <a:t>Created the </a:t>
            </a:r>
            <a:r>
              <a:rPr lang="en-US" sz="2500">
                <a:solidFill>
                  <a:srgbClr val="000000"/>
                </a:solidFill>
                <a:latin typeface="Arial Bold"/>
              </a:rPr>
              <a:t>European</a:t>
            </a:r>
            <a:r>
              <a:rPr lang="en-US" sz="2500">
                <a:solidFill>
                  <a:srgbClr val="000000"/>
                </a:solidFill>
                <a:latin typeface="Arial"/>
              </a:rPr>
              <a:t> </a:t>
            </a:r>
            <a:r>
              <a:rPr lang="en-US" sz="2500">
                <a:solidFill>
                  <a:srgbClr val="000000"/>
                </a:solidFill>
                <a:latin typeface="Arial Bold"/>
              </a:rPr>
              <a:t>Union</a:t>
            </a:r>
            <a:r>
              <a:rPr lang="en-US" sz="2500">
                <a:solidFill>
                  <a:srgbClr val="000000"/>
                </a:solidFill>
                <a:latin typeface="Arial"/>
              </a:rPr>
              <a:t> (</a:t>
            </a:r>
            <a:r>
              <a:rPr lang="en-US" sz="2500">
                <a:solidFill>
                  <a:srgbClr val="000000"/>
                </a:solidFill>
                <a:latin typeface="Arial Bold"/>
              </a:rPr>
              <a:t>EU</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Established the rules for a single currency, </a:t>
            </a:r>
            <a:r>
              <a:rPr lang="en-US" sz="2500">
                <a:solidFill>
                  <a:srgbClr val="000000"/>
                </a:solidFill>
                <a:latin typeface="Arial Bold"/>
              </a:rPr>
              <a:t>the euro </a:t>
            </a:r>
            <a:r>
              <a:rPr lang="en-US" sz="2500">
                <a:solidFill>
                  <a:srgbClr val="000000"/>
                </a:solidFill>
                <a:latin typeface="Arial"/>
              </a:rPr>
              <a:t>(</a:t>
            </a:r>
            <a:r>
              <a:rPr lang="en-US" sz="2500">
                <a:solidFill>
                  <a:srgbClr val="000000"/>
                </a:solidFill>
                <a:latin typeface="Arial Bold"/>
              </a:rPr>
              <a:t>€</a:t>
            </a:r>
            <a:r>
              <a:rPr lang="en-US" sz="2500">
                <a:solidFill>
                  <a:srgbClr val="000000"/>
                </a:solidFill>
                <a:latin typeface="Arial"/>
              </a:rPr>
              <a:t>), which was introduced in </a:t>
            </a:r>
            <a:r>
              <a:rPr lang="en-US" sz="2500">
                <a:solidFill>
                  <a:srgbClr val="000000"/>
                </a:solidFill>
                <a:latin typeface="Arial Bold"/>
              </a:rPr>
              <a:t>2002</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Remove the right of states to veto things in many areas.</a:t>
            </a:r>
          </a:p>
          <a:p>
            <a:pPr algn="l" marL="539754" indent="-269877" lvl="1">
              <a:lnSpc>
                <a:spcPts val="3500"/>
              </a:lnSpc>
              <a:buFont typeface="Arial"/>
              <a:buChar char="•"/>
            </a:pPr>
            <a:r>
              <a:rPr lang="en-US" sz="2500">
                <a:solidFill>
                  <a:srgbClr val="000000"/>
                </a:solidFill>
                <a:latin typeface="Arial"/>
              </a:rPr>
              <a:t>Gave more power to the European Parliament.</a:t>
            </a:r>
          </a:p>
          <a:p>
            <a:pPr algn="l" marL="539754" indent="-269877" lvl="1">
              <a:lnSpc>
                <a:spcPts val="3500"/>
              </a:lnSpc>
              <a:buFont typeface="Arial"/>
              <a:buChar char="•"/>
            </a:pPr>
            <a:r>
              <a:rPr lang="en-US" sz="2500">
                <a:solidFill>
                  <a:srgbClr val="000000"/>
                </a:solidFill>
                <a:latin typeface="Arial"/>
              </a:rPr>
              <a:t>Created the </a:t>
            </a:r>
            <a:r>
              <a:rPr lang="en-US" sz="2500">
                <a:solidFill>
                  <a:srgbClr val="000000"/>
                </a:solidFill>
                <a:latin typeface="Arial Bold"/>
              </a:rPr>
              <a:t>Social Charter </a:t>
            </a:r>
            <a:r>
              <a:rPr lang="en-US" sz="2500">
                <a:solidFill>
                  <a:srgbClr val="000000"/>
                </a:solidFill>
                <a:latin typeface="Arial"/>
              </a:rPr>
              <a:t>to increase the rights and protections of workers.</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11779143" y="1715956"/>
            <a:ext cx="5160117" cy="2799364"/>
          </a:xfrm>
          <a:custGeom>
            <a:avLst/>
            <a:gdLst/>
            <a:ahLst/>
            <a:cxnLst/>
            <a:rect r="r" b="b" t="t" l="l"/>
            <a:pathLst>
              <a:path h="2799364" w="5160117">
                <a:moveTo>
                  <a:pt x="0" y="0"/>
                </a:moveTo>
                <a:lnTo>
                  <a:pt x="5160117" y="0"/>
                </a:lnTo>
                <a:lnTo>
                  <a:pt x="5160117" y="2799364"/>
                </a:lnTo>
                <a:lnTo>
                  <a:pt x="0" y="279936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762000" y="4515320"/>
            <a:ext cx="5255867" cy="2798749"/>
          </a:xfrm>
          <a:custGeom>
            <a:avLst/>
            <a:gdLst/>
            <a:ahLst/>
            <a:cxnLst/>
            <a:rect r="r" b="b" t="t" l="l"/>
            <a:pathLst>
              <a:path h="2798749" w="5255867">
                <a:moveTo>
                  <a:pt x="0" y="0"/>
                </a:moveTo>
                <a:lnTo>
                  <a:pt x="5255867" y="0"/>
                </a:lnTo>
                <a:lnTo>
                  <a:pt x="5255867" y="2798749"/>
                </a:lnTo>
                <a:lnTo>
                  <a:pt x="0" y="279874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685800" y="1714574"/>
            <a:ext cx="5639271" cy="2798488"/>
          </a:xfrm>
          <a:custGeom>
            <a:avLst/>
            <a:gdLst/>
            <a:ahLst/>
            <a:cxnLst/>
            <a:rect r="r" b="b" t="t" l="l"/>
            <a:pathLst>
              <a:path h="2798488" w="5639271">
                <a:moveTo>
                  <a:pt x="0" y="0"/>
                </a:moveTo>
                <a:lnTo>
                  <a:pt x="5639271" y="0"/>
                </a:lnTo>
                <a:lnTo>
                  <a:pt x="5639271" y="2798488"/>
                </a:lnTo>
                <a:lnTo>
                  <a:pt x="0" y="279848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0">
            <a:off x="6325071" y="1715956"/>
            <a:ext cx="5421306" cy="2798749"/>
          </a:xfrm>
          <a:custGeom>
            <a:avLst/>
            <a:gdLst/>
            <a:ahLst/>
            <a:cxnLst/>
            <a:rect r="r" b="b" t="t" l="l"/>
            <a:pathLst>
              <a:path h="2798749" w="5421306">
                <a:moveTo>
                  <a:pt x="0" y="0"/>
                </a:moveTo>
                <a:lnTo>
                  <a:pt x="5421306" y="0"/>
                </a:lnTo>
                <a:lnTo>
                  <a:pt x="5421306" y="2798749"/>
                </a:lnTo>
                <a:lnTo>
                  <a:pt x="0" y="279874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4" id="14"/>
          <p:cNvSpPr/>
          <p:nvPr/>
        </p:nvSpPr>
        <p:spPr>
          <a:xfrm flipH="false" flipV="false" rot="0">
            <a:off x="6017867" y="4515320"/>
            <a:ext cx="5395180" cy="2798749"/>
          </a:xfrm>
          <a:custGeom>
            <a:avLst/>
            <a:gdLst/>
            <a:ahLst/>
            <a:cxnLst/>
            <a:rect r="r" b="b" t="t" l="l"/>
            <a:pathLst>
              <a:path h="2798749" w="5395180">
                <a:moveTo>
                  <a:pt x="0" y="0"/>
                </a:moveTo>
                <a:lnTo>
                  <a:pt x="5395180" y="0"/>
                </a:lnTo>
                <a:lnTo>
                  <a:pt x="5395180" y="2798749"/>
                </a:lnTo>
                <a:lnTo>
                  <a:pt x="0" y="279874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5" id="15"/>
          <p:cNvSpPr/>
          <p:nvPr/>
        </p:nvSpPr>
        <p:spPr>
          <a:xfrm flipH="false" flipV="false" rot="0">
            <a:off x="11413047" y="4513062"/>
            <a:ext cx="5460974" cy="2798749"/>
          </a:xfrm>
          <a:custGeom>
            <a:avLst/>
            <a:gdLst/>
            <a:ahLst/>
            <a:cxnLst/>
            <a:rect r="r" b="b" t="t" l="l"/>
            <a:pathLst>
              <a:path h="2798749" w="5460974">
                <a:moveTo>
                  <a:pt x="0" y="0"/>
                </a:moveTo>
                <a:lnTo>
                  <a:pt x="5460974" y="0"/>
                </a:lnTo>
                <a:lnTo>
                  <a:pt x="5460974" y="2798749"/>
                </a:lnTo>
                <a:lnTo>
                  <a:pt x="0" y="2798749"/>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grpSp>
        <p:nvGrpSpPr>
          <p:cNvPr name="Group 16" id="16"/>
          <p:cNvGrpSpPr/>
          <p:nvPr/>
        </p:nvGrpSpPr>
        <p:grpSpPr>
          <a:xfrm rot="0">
            <a:off x="1028700" y="7332488"/>
            <a:ext cx="15230755" cy="1925812"/>
            <a:chOff x="0" y="0"/>
            <a:chExt cx="20307674" cy="2567750"/>
          </a:xfrm>
        </p:grpSpPr>
        <p:sp>
          <p:nvSpPr>
            <p:cNvPr name="Freeform 17" id="17"/>
            <p:cNvSpPr/>
            <p:nvPr/>
          </p:nvSpPr>
          <p:spPr>
            <a:xfrm flipH="false" flipV="false" rot="0">
              <a:off x="0" y="2334"/>
              <a:ext cx="2540000" cy="2546366"/>
            </a:xfrm>
            <a:custGeom>
              <a:avLst/>
              <a:gdLst/>
              <a:ahLst/>
              <a:cxnLst/>
              <a:rect r="r" b="b" t="t" l="l"/>
              <a:pathLst>
                <a:path h="2546366" w="2540000">
                  <a:moveTo>
                    <a:pt x="0" y="0"/>
                  </a:moveTo>
                  <a:lnTo>
                    <a:pt x="2540000" y="0"/>
                  </a:lnTo>
                  <a:lnTo>
                    <a:pt x="2540000" y="2546366"/>
                  </a:lnTo>
                  <a:lnTo>
                    <a:pt x="0" y="2546366"/>
                  </a:lnTo>
                  <a:lnTo>
                    <a:pt x="0" y="0"/>
                  </a:lnTo>
                  <a:close/>
                </a:path>
              </a:pathLst>
            </a:custGeom>
            <a:blipFill>
              <a:blip r:embed="rId18"/>
              <a:stretch>
                <a:fillRect l="0" t="0" r="0" b="0"/>
              </a:stretch>
            </a:blipFill>
          </p:spPr>
        </p:sp>
        <p:sp>
          <p:nvSpPr>
            <p:cNvPr name="Freeform 18" id="18"/>
            <p:cNvSpPr/>
            <p:nvPr/>
          </p:nvSpPr>
          <p:spPr>
            <a:xfrm flipH="false" flipV="false" rot="0">
              <a:off x="2540000" y="0"/>
              <a:ext cx="2540000" cy="2493962"/>
            </a:xfrm>
            <a:custGeom>
              <a:avLst/>
              <a:gdLst/>
              <a:ahLst/>
              <a:cxnLst/>
              <a:rect r="r" b="b" t="t" l="l"/>
              <a:pathLst>
                <a:path h="2493962" w="2540000">
                  <a:moveTo>
                    <a:pt x="0" y="0"/>
                  </a:moveTo>
                  <a:lnTo>
                    <a:pt x="2540000" y="0"/>
                  </a:lnTo>
                  <a:lnTo>
                    <a:pt x="2540000" y="2493962"/>
                  </a:lnTo>
                  <a:lnTo>
                    <a:pt x="0" y="2493962"/>
                  </a:lnTo>
                  <a:lnTo>
                    <a:pt x="0" y="0"/>
                  </a:lnTo>
                  <a:close/>
                </a:path>
              </a:pathLst>
            </a:custGeom>
            <a:blipFill>
              <a:blip r:embed="rId19"/>
              <a:stretch>
                <a:fillRect l="0" t="0" r="0" b="0"/>
              </a:stretch>
            </a:blipFill>
          </p:spPr>
        </p:sp>
        <p:sp>
          <p:nvSpPr>
            <p:cNvPr name="Freeform 19" id="19"/>
            <p:cNvSpPr/>
            <p:nvPr/>
          </p:nvSpPr>
          <p:spPr>
            <a:xfrm flipH="false" flipV="false" rot="0">
              <a:off x="5080000" y="13991"/>
              <a:ext cx="2540000" cy="2534708"/>
            </a:xfrm>
            <a:custGeom>
              <a:avLst/>
              <a:gdLst/>
              <a:ahLst/>
              <a:cxnLst/>
              <a:rect r="r" b="b" t="t" l="l"/>
              <a:pathLst>
                <a:path h="2534708" w="2540000">
                  <a:moveTo>
                    <a:pt x="0" y="0"/>
                  </a:moveTo>
                  <a:lnTo>
                    <a:pt x="2540000" y="0"/>
                  </a:lnTo>
                  <a:lnTo>
                    <a:pt x="2540000" y="2534709"/>
                  </a:lnTo>
                  <a:lnTo>
                    <a:pt x="0" y="2534709"/>
                  </a:lnTo>
                  <a:lnTo>
                    <a:pt x="0" y="0"/>
                  </a:lnTo>
                  <a:close/>
                </a:path>
              </a:pathLst>
            </a:custGeom>
            <a:blipFill>
              <a:blip r:embed="rId20"/>
              <a:stretch>
                <a:fillRect l="0" t="0" r="0" b="0"/>
              </a:stretch>
            </a:blipFill>
          </p:spPr>
        </p:sp>
        <p:sp>
          <p:nvSpPr>
            <p:cNvPr name="Freeform 20" id="20"/>
            <p:cNvSpPr/>
            <p:nvPr/>
          </p:nvSpPr>
          <p:spPr>
            <a:xfrm flipH="false" flipV="false" rot="0">
              <a:off x="7620000" y="26162"/>
              <a:ext cx="2540000" cy="2522538"/>
            </a:xfrm>
            <a:custGeom>
              <a:avLst/>
              <a:gdLst/>
              <a:ahLst/>
              <a:cxnLst/>
              <a:rect r="r" b="b" t="t" l="l"/>
              <a:pathLst>
                <a:path h="2522538" w="2540000">
                  <a:moveTo>
                    <a:pt x="0" y="0"/>
                  </a:moveTo>
                  <a:lnTo>
                    <a:pt x="2540000" y="0"/>
                  </a:lnTo>
                  <a:lnTo>
                    <a:pt x="2540000" y="2522538"/>
                  </a:lnTo>
                  <a:lnTo>
                    <a:pt x="0" y="2522538"/>
                  </a:lnTo>
                  <a:lnTo>
                    <a:pt x="0" y="0"/>
                  </a:lnTo>
                  <a:close/>
                </a:path>
              </a:pathLst>
            </a:custGeom>
            <a:blipFill>
              <a:blip r:embed="rId21"/>
              <a:stretch>
                <a:fillRect l="0" t="0" r="0" b="0"/>
              </a:stretch>
            </a:blipFill>
          </p:spPr>
        </p:sp>
        <p:sp>
          <p:nvSpPr>
            <p:cNvPr name="Freeform 21" id="21"/>
            <p:cNvSpPr/>
            <p:nvPr/>
          </p:nvSpPr>
          <p:spPr>
            <a:xfrm flipH="false" flipV="false" rot="0">
              <a:off x="10163290" y="26162"/>
              <a:ext cx="2540000" cy="2528888"/>
            </a:xfrm>
            <a:custGeom>
              <a:avLst/>
              <a:gdLst/>
              <a:ahLst/>
              <a:cxnLst/>
              <a:rect r="r" b="b" t="t" l="l"/>
              <a:pathLst>
                <a:path h="2528888" w="2540000">
                  <a:moveTo>
                    <a:pt x="0" y="0"/>
                  </a:moveTo>
                  <a:lnTo>
                    <a:pt x="2540000" y="0"/>
                  </a:lnTo>
                  <a:lnTo>
                    <a:pt x="2540000" y="2528888"/>
                  </a:lnTo>
                  <a:lnTo>
                    <a:pt x="0" y="2528888"/>
                  </a:lnTo>
                  <a:lnTo>
                    <a:pt x="0" y="0"/>
                  </a:lnTo>
                  <a:close/>
                </a:path>
              </a:pathLst>
            </a:custGeom>
            <a:blipFill>
              <a:blip r:embed="rId22"/>
              <a:stretch>
                <a:fillRect l="0" t="0" r="0" b="0"/>
              </a:stretch>
            </a:blipFill>
          </p:spPr>
        </p:sp>
        <p:sp>
          <p:nvSpPr>
            <p:cNvPr name="Freeform 22" id="22"/>
            <p:cNvSpPr/>
            <p:nvPr/>
          </p:nvSpPr>
          <p:spPr>
            <a:xfrm flipH="false" flipV="false" rot="0">
              <a:off x="12703290" y="43625"/>
              <a:ext cx="2540000" cy="2511425"/>
            </a:xfrm>
            <a:custGeom>
              <a:avLst/>
              <a:gdLst/>
              <a:ahLst/>
              <a:cxnLst/>
              <a:rect r="r" b="b" t="t" l="l"/>
              <a:pathLst>
                <a:path h="2511425" w="2540000">
                  <a:moveTo>
                    <a:pt x="0" y="0"/>
                  </a:moveTo>
                  <a:lnTo>
                    <a:pt x="2540000" y="0"/>
                  </a:lnTo>
                  <a:lnTo>
                    <a:pt x="2540000" y="2511425"/>
                  </a:lnTo>
                  <a:lnTo>
                    <a:pt x="0" y="2511425"/>
                  </a:lnTo>
                  <a:lnTo>
                    <a:pt x="0" y="0"/>
                  </a:lnTo>
                  <a:close/>
                </a:path>
              </a:pathLst>
            </a:custGeom>
            <a:blipFill>
              <a:blip r:embed="rId23"/>
              <a:stretch>
                <a:fillRect l="0" t="0" r="0" b="0"/>
              </a:stretch>
            </a:blipFill>
          </p:spPr>
        </p:sp>
        <p:sp>
          <p:nvSpPr>
            <p:cNvPr name="Freeform 23" id="23"/>
            <p:cNvSpPr/>
            <p:nvPr/>
          </p:nvSpPr>
          <p:spPr>
            <a:xfrm flipH="false" flipV="false" rot="0">
              <a:off x="15227674" y="43625"/>
              <a:ext cx="2540000" cy="2524125"/>
            </a:xfrm>
            <a:custGeom>
              <a:avLst/>
              <a:gdLst/>
              <a:ahLst/>
              <a:cxnLst/>
              <a:rect r="r" b="b" t="t" l="l"/>
              <a:pathLst>
                <a:path h="2524125" w="2540000">
                  <a:moveTo>
                    <a:pt x="0" y="0"/>
                  </a:moveTo>
                  <a:lnTo>
                    <a:pt x="2540000" y="0"/>
                  </a:lnTo>
                  <a:lnTo>
                    <a:pt x="2540000" y="2524125"/>
                  </a:lnTo>
                  <a:lnTo>
                    <a:pt x="0" y="2524125"/>
                  </a:lnTo>
                  <a:lnTo>
                    <a:pt x="0" y="0"/>
                  </a:lnTo>
                  <a:close/>
                </a:path>
              </a:pathLst>
            </a:custGeom>
            <a:blipFill>
              <a:blip r:embed="rId24"/>
              <a:stretch>
                <a:fillRect l="0" t="0" r="0" b="0"/>
              </a:stretch>
            </a:blipFill>
          </p:spPr>
        </p:sp>
        <p:sp>
          <p:nvSpPr>
            <p:cNvPr name="Freeform 24" id="24"/>
            <p:cNvSpPr/>
            <p:nvPr/>
          </p:nvSpPr>
          <p:spPr>
            <a:xfrm flipH="false" flipV="false" rot="0">
              <a:off x="17767674" y="62675"/>
              <a:ext cx="2540000" cy="2505075"/>
            </a:xfrm>
            <a:custGeom>
              <a:avLst/>
              <a:gdLst/>
              <a:ahLst/>
              <a:cxnLst/>
              <a:rect r="r" b="b" t="t" l="l"/>
              <a:pathLst>
                <a:path h="2505075" w="2540000">
                  <a:moveTo>
                    <a:pt x="0" y="0"/>
                  </a:moveTo>
                  <a:lnTo>
                    <a:pt x="2540000" y="0"/>
                  </a:lnTo>
                  <a:lnTo>
                    <a:pt x="2540000" y="2505075"/>
                  </a:lnTo>
                  <a:lnTo>
                    <a:pt x="0" y="2505075"/>
                  </a:lnTo>
                  <a:lnTo>
                    <a:pt x="0" y="0"/>
                  </a:lnTo>
                  <a:close/>
                </a:path>
              </a:pathLst>
            </a:custGeom>
            <a:blipFill>
              <a:blip r:embed="rId25"/>
              <a:stretch>
                <a:fillRect l="0" t="0" r="0" b="0"/>
              </a:stretch>
            </a:blipFill>
          </p:spPr>
        </p:sp>
      </p:grpSp>
      <p:sp>
        <p:nvSpPr>
          <p:cNvPr name="TextBox 25" id="25"/>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26" id="26"/>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33425"/>
            <a:ext cx="7804977" cy="1438271"/>
          </a:xfrm>
          <a:prstGeom prst="rect">
            <a:avLst/>
          </a:prstGeom>
        </p:spPr>
        <p:txBody>
          <a:bodyPr anchor="t" rtlCol="false" tIns="0" lIns="0" bIns="0" rIns="0">
            <a:spAutoFit/>
          </a:bodyPr>
          <a:lstStyle/>
          <a:p>
            <a:pPr algn="l">
              <a:lnSpc>
                <a:spcPts val="10500"/>
              </a:lnSpc>
            </a:pPr>
            <a:r>
              <a:rPr lang="en-US" sz="7500">
                <a:solidFill>
                  <a:srgbClr val="363371"/>
                </a:solidFill>
                <a:latin typeface="Arial Bold"/>
              </a:rPr>
              <a:t>Successes</a:t>
            </a:r>
          </a:p>
        </p:txBody>
      </p:sp>
      <p:sp>
        <p:nvSpPr>
          <p:cNvPr name="TextBox 7" id="7"/>
          <p:cNvSpPr txBox="true"/>
          <p:nvPr/>
        </p:nvSpPr>
        <p:spPr>
          <a:xfrm rot="0">
            <a:off x="1028700" y="2139949"/>
            <a:ext cx="7804977" cy="61753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It achieved its fundamental aim; </a:t>
            </a:r>
            <a:r>
              <a:rPr lang="en-US" sz="2500">
                <a:solidFill>
                  <a:srgbClr val="000000"/>
                </a:solidFill>
                <a:latin typeface="Arial Bold"/>
              </a:rPr>
              <a:t>peace has been maintained in Europe.</a:t>
            </a:r>
          </a:p>
          <a:p>
            <a:pPr algn="l" marL="539754" indent="-269877" lvl="1">
              <a:lnSpc>
                <a:spcPts val="3500"/>
              </a:lnSpc>
              <a:buFont typeface="Arial"/>
              <a:buChar char="•"/>
            </a:pPr>
            <a:r>
              <a:rPr lang="en-US" sz="2500">
                <a:solidFill>
                  <a:srgbClr val="000000"/>
                </a:solidFill>
                <a:latin typeface="Arial Bold"/>
              </a:rPr>
              <a:t>Prosperity in Europe increased significantly</a:t>
            </a:r>
            <a:r>
              <a:rPr lang="en-US" sz="2500">
                <a:solidFill>
                  <a:srgbClr val="000000"/>
                </a:solidFill>
                <a:latin typeface="Arial"/>
              </a:rPr>
              <a:t> – standards of living had improved significantly.</a:t>
            </a:r>
          </a:p>
          <a:p>
            <a:pPr algn="l" marL="539754" indent="-269877" lvl="1">
              <a:lnSpc>
                <a:spcPts val="3500"/>
              </a:lnSpc>
              <a:buFont typeface="Arial"/>
              <a:buChar char="•"/>
            </a:pPr>
            <a:r>
              <a:rPr lang="en-US" sz="2500">
                <a:solidFill>
                  <a:srgbClr val="000000"/>
                </a:solidFill>
                <a:latin typeface="Arial"/>
              </a:rPr>
              <a:t>The EU’s membership grew from 6 to 28, now 27.</a:t>
            </a:r>
          </a:p>
          <a:p>
            <a:pPr algn="l" marL="539754" indent="-269877" lvl="1">
              <a:lnSpc>
                <a:spcPts val="3500"/>
              </a:lnSpc>
              <a:buFont typeface="Arial"/>
              <a:buChar char="•"/>
            </a:pPr>
            <a:r>
              <a:rPr lang="en-US" sz="2500">
                <a:solidFill>
                  <a:srgbClr val="000000"/>
                </a:solidFill>
                <a:latin typeface="Arial"/>
              </a:rPr>
              <a:t>It’s </a:t>
            </a:r>
            <a:r>
              <a:rPr lang="en-US" sz="2500">
                <a:solidFill>
                  <a:srgbClr val="000000"/>
                </a:solidFill>
                <a:latin typeface="Arial Bold"/>
              </a:rPr>
              <a:t>the largest trading block </a:t>
            </a:r>
            <a:r>
              <a:rPr lang="en-US" sz="2500">
                <a:solidFill>
                  <a:srgbClr val="000000"/>
                </a:solidFill>
                <a:latin typeface="Arial"/>
              </a:rPr>
              <a:t>in the world.</a:t>
            </a:r>
          </a:p>
          <a:p>
            <a:pPr algn="l" marL="539754" indent="-269877" lvl="1">
              <a:lnSpc>
                <a:spcPts val="3500"/>
              </a:lnSpc>
              <a:buFont typeface="Arial"/>
              <a:buChar char="•"/>
            </a:pPr>
            <a:r>
              <a:rPr lang="en-US" sz="2500">
                <a:solidFill>
                  <a:srgbClr val="000000"/>
                </a:solidFill>
                <a:latin typeface="Arial Bold"/>
              </a:rPr>
              <a:t>Social and structural funding of over €1 trillion </a:t>
            </a:r>
            <a:r>
              <a:rPr lang="en-US" sz="2500">
                <a:solidFill>
                  <a:srgbClr val="000000"/>
                </a:solidFill>
                <a:latin typeface="Arial"/>
              </a:rPr>
              <a:t>has been spent to improve the economic conditions in the poorer areas of Europe.</a:t>
            </a:r>
          </a:p>
          <a:p>
            <a:pPr algn="l" marL="539754" indent="-269877" lvl="1">
              <a:lnSpc>
                <a:spcPts val="3500"/>
              </a:lnSpc>
              <a:buFont typeface="Arial"/>
              <a:buChar char="•"/>
            </a:pPr>
            <a:r>
              <a:rPr lang="en-US" sz="2500">
                <a:solidFill>
                  <a:srgbClr val="000000"/>
                </a:solidFill>
                <a:latin typeface="Arial Bold"/>
              </a:rPr>
              <a:t>Workers have better protections </a:t>
            </a:r>
            <a:r>
              <a:rPr lang="en-US" sz="2500">
                <a:solidFill>
                  <a:srgbClr val="000000"/>
                </a:solidFill>
                <a:latin typeface="Arial"/>
              </a:rPr>
              <a:t>including minimum wages, equal pay, maximum working ours and health/safety measures.</a:t>
            </a:r>
          </a:p>
          <a:p>
            <a:pPr algn="l" marL="539754" indent="-269877" lvl="1">
              <a:lnSpc>
                <a:spcPts val="3500"/>
              </a:lnSpc>
              <a:buFont typeface="Arial"/>
              <a:buChar char="•"/>
            </a:pPr>
            <a:r>
              <a:rPr lang="en-US" sz="2500">
                <a:solidFill>
                  <a:srgbClr val="000000"/>
                </a:solidFill>
                <a:latin typeface="Arial"/>
              </a:rPr>
              <a:t>Europe is more prosperous, equal and united than ever in its history.</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
        <p:nvSpPr>
          <p:cNvPr name="TextBox 14" id="14"/>
          <p:cNvSpPr txBox="true"/>
          <p:nvPr/>
        </p:nvSpPr>
        <p:spPr>
          <a:xfrm rot="0">
            <a:off x="8833677" y="2120899"/>
            <a:ext cx="7804977" cy="69818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rPr>
              <a:t>Many people feel that the </a:t>
            </a:r>
            <a:r>
              <a:rPr lang="en-US" sz="3000">
                <a:solidFill>
                  <a:srgbClr val="000000"/>
                </a:solidFill>
                <a:latin typeface="Arial Bold"/>
              </a:rPr>
              <a:t>EU has moved further away from the people</a:t>
            </a:r>
            <a:r>
              <a:rPr lang="en-US" sz="3000">
                <a:solidFill>
                  <a:srgbClr val="000000"/>
                </a:solidFill>
                <a:latin typeface="Arial"/>
              </a:rPr>
              <a:t> it governs and lacks democracy in much of its institutions.</a:t>
            </a:r>
          </a:p>
          <a:p>
            <a:pPr algn="l" marL="647702" indent="-323851" lvl="1">
              <a:lnSpc>
                <a:spcPts val="4200"/>
              </a:lnSpc>
              <a:buFont typeface="Arial"/>
              <a:buChar char="•"/>
            </a:pPr>
            <a:r>
              <a:rPr lang="en-US" sz="3000">
                <a:solidFill>
                  <a:srgbClr val="000000"/>
                </a:solidFill>
                <a:latin typeface="Arial"/>
              </a:rPr>
              <a:t>Some people feel that they are </a:t>
            </a:r>
            <a:r>
              <a:rPr lang="en-US" sz="3000">
                <a:solidFill>
                  <a:srgbClr val="000000"/>
                </a:solidFill>
                <a:latin typeface="Arial Bold"/>
              </a:rPr>
              <a:t>losing their unique national identities</a:t>
            </a:r>
            <a:r>
              <a:rPr lang="en-US" sz="3000">
                <a:solidFill>
                  <a:srgbClr val="000000"/>
                </a:solidFill>
                <a:latin typeface="Arial"/>
              </a:rPr>
              <a:t> within the EU.</a:t>
            </a:r>
          </a:p>
          <a:p>
            <a:pPr algn="l" marL="647702" indent="-323851" lvl="1">
              <a:lnSpc>
                <a:spcPts val="4200"/>
              </a:lnSpc>
              <a:buFont typeface="Arial"/>
              <a:buChar char="•"/>
            </a:pPr>
            <a:r>
              <a:rPr lang="en-US" sz="3000">
                <a:solidFill>
                  <a:srgbClr val="000000"/>
                </a:solidFill>
                <a:latin typeface="Arial"/>
              </a:rPr>
              <a:t>The EU has failed to develop a common foreign policy.</a:t>
            </a:r>
          </a:p>
          <a:p>
            <a:pPr algn="l" marL="647702" indent="-323851" lvl="1">
              <a:lnSpc>
                <a:spcPts val="4200"/>
              </a:lnSpc>
              <a:buFont typeface="Arial"/>
              <a:buChar char="•"/>
            </a:pPr>
            <a:r>
              <a:rPr lang="en-US" sz="3000">
                <a:solidFill>
                  <a:srgbClr val="000000"/>
                </a:solidFill>
                <a:latin typeface="Arial"/>
              </a:rPr>
              <a:t>Member states sometimes feel they are forced to do things against their will.</a:t>
            </a:r>
          </a:p>
          <a:p>
            <a:pPr algn="l" marL="647702" indent="-323851" lvl="1">
              <a:lnSpc>
                <a:spcPts val="4200"/>
              </a:lnSpc>
              <a:buFont typeface="Arial"/>
              <a:buChar char="•"/>
            </a:pPr>
            <a:r>
              <a:rPr lang="en-US" sz="3000">
                <a:solidFill>
                  <a:srgbClr val="000000"/>
                </a:solidFill>
                <a:latin typeface="Arial"/>
              </a:rPr>
              <a:t>A large cap still exists between the richest and poorest member states.</a:t>
            </a:r>
          </a:p>
        </p:txBody>
      </p:sp>
      <p:sp>
        <p:nvSpPr>
          <p:cNvPr name="TextBox 15" id="15"/>
          <p:cNvSpPr txBox="true"/>
          <p:nvPr/>
        </p:nvSpPr>
        <p:spPr>
          <a:xfrm rot="0">
            <a:off x="9176577" y="733425"/>
            <a:ext cx="7804977" cy="1438271"/>
          </a:xfrm>
          <a:prstGeom prst="rect">
            <a:avLst/>
          </a:prstGeom>
        </p:spPr>
        <p:txBody>
          <a:bodyPr anchor="t" rtlCol="false" tIns="0" lIns="0" bIns="0" rIns="0">
            <a:spAutoFit/>
          </a:bodyPr>
          <a:lstStyle/>
          <a:p>
            <a:pPr algn="l">
              <a:lnSpc>
                <a:spcPts val="10500"/>
              </a:lnSpc>
            </a:pPr>
            <a:r>
              <a:rPr lang="en-US" sz="7500">
                <a:solidFill>
                  <a:srgbClr val="363371"/>
                </a:solidFill>
                <a:latin typeface="Arial Bold"/>
              </a:rPr>
              <a:t>Problems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Learning Outcomes</a:t>
            </a:r>
          </a:p>
        </p:txBody>
      </p:sp>
      <p:sp>
        <p:nvSpPr>
          <p:cNvPr name="TextBox 7" id="7"/>
          <p:cNvSpPr txBox="true"/>
          <p:nvPr/>
        </p:nvSpPr>
        <p:spPr>
          <a:xfrm rot="0">
            <a:off x="1028700" y="2111374"/>
            <a:ext cx="15609955" cy="2447290"/>
          </a:xfrm>
          <a:prstGeom prst="rect">
            <a:avLst/>
          </a:prstGeom>
        </p:spPr>
        <p:txBody>
          <a:bodyPr anchor="t" rtlCol="false" tIns="0" lIns="0" bIns="0" rIns="0">
            <a:spAutoFit/>
          </a:bodyPr>
          <a:lstStyle/>
          <a:p>
            <a:pPr algn="l">
              <a:lnSpc>
                <a:spcPts val="4759"/>
              </a:lnSpc>
            </a:pPr>
            <a:r>
              <a:rPr lang="en-US" sz="3399">
                <a:solidFill>
                  <a:srgbClr val="000000"/>
                </a:solidFill>
                <a:latin typeface="Arial Bold"/>
              </a:rPr>
              <a:t>2.13 ANALYSE</a:t>
            </a:r>
            <a:r>
              <a:rPr lang="en-US" sz="3399">
                <a:solidFill>
                  <a:srgbClr val="000000"/>
                </a:solidFill>
                <a:latin typeface="Arial"/>
              </a:rPr>
              <a:t> the evolution and development of Ireland’s link with Europe.</a:t>
            </a:r>
          </a:p>
          <a:p>
            <a:pPr algn="l">
              <a:lnSpc>
                <a:spcPts val="4759"/>
              </a:lnSpc>
            </a:pPr>
            <a:r>
              <a:rPr lang="en-US" sz="3399">
                <a:solidFill>
                  <a:srgbClr val="000000"/>
                </a:solidFill>
                <a:latin typeface="Arial Bold"/>
              </a:rPr>
              <a:t>3.12</a:t>
            </a:r>
            <a:r>
              <a:rPr lang="en-US" sz="3399">
                <a:solidFill>
                  <a:srgbClr val="000000"/>
                </a:solidFill>
                <a:latin typeface="Arial"/>
              </a:rPr>
              <a:t> </a:t>
            </a:r>
            <a:r>
              <a:rPr lang="en-US" sz="3399">
                <a:solidFill>
                  <a:srgbClr val="000000"/>
                </a:solidFill>
                <a:latin typeface="Arial Bold"/>
              </a:rPr>
              <a:t>EVALUATE</a:t>
            </a:r>
            <a:r>
              <a:rPr lang="en-US" sz="3399">
                <a:solidFill>
                  <a:srgbClr val="000000"/>
                </a:solidFill>
                <a:latin typeface="Arial"/>
              </a:rPr>
              <a:t> the role of a movement or organisation, </a:t>
            </a:r>
            <a:r>
              <a:rPr lang="en-US" sz="3399">
                <a:solidFill>
                  <a:srgbClr val="000000"/>
                </a:solidFill>
                <a:latin typeface="Arial Italics"/>
              </a:rPr>
              <a:t>such as</a:t>
            </a:r>
            <a:r>
              <a:rPr lang="en-US" sz="3399">
                <a:solidFill>
                  <a:srgbClr val="000000"/>
                </a:solidFill>
                <a:latin typeface="Arial"/>
              </a:rPr>
              <a:t> the European Union or United Nations, in promoting international co-operation, justice and human rights.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UK leave the EU</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a:t>
            </a:r>
            <a:r>
              <a:rPr lang="en-US" sz="3000">
                <a:solidFill>
                  <a:srgbClr val="000000"/>
                </a:solidFill>
                <a:latin typeface="Arial Bold"/>
              </a:rPr>
              <a:t>2016</a:t>
            </a:r>
            <a:r>
              <a:rPr lang="en-US" sz="3000">
                <a:solidFill>
                  <a:srgbClr val="000000"/>
                </a:solidFill>
                <a:latin typeface="Arial"/>
              </a:rPr>
              <a:t>, the UK held a referendum on whether it should remain in the EU. The issue became known as “</a:t>
            </a:r>
            <a:r>
              <a:rPr lang="en-US" sz="3000">
                <a:solidFill>
                  <a:srgbClr val="000000"/>
                </a:solidFill>
                <a:latin typeface="Arial Bold"/>
              </a:rPr>
              <a:t>Brexit</a:t>
            </a:r>
            <a:r>
              <a:rPr lang="en-US" sz="3000">
                <a:solidFill>
                  <a:srgbClr val="000000"/>
                </a:solidFill>
                <a:latin typeface="Arial"/>
              </a:rPr>
              <a:t>” – the British Exit. The result surprised a lot of people; overall, </a:t>
            </a:r>
            <a:r>
              <a:rPr lang="en-US" sz="3000">
                <a:solidFill>
                  <a:srgbClr val="000000"/>
                </a:solidFill>
                <a:latin typeface="Arial Bold"/>
              </a:rPr>
              <a:t>51.9% of UK voters voted to leave the EU</a:t>
            </a:r>
            <a:r>
              <a:rPr lang="en-US" sz="3000">
                <a:solidFill>
                  <a:srgbClr val="000000"/>
                </a:solidFill>
                <a:latin typeface="Arial"/>
              </a:rPr>
              <a:t> (primarily in the old coal and steel mining areas in North England). However, those in London, Scotland and Northern Ireland voted overwhelmingly to stay. Particular tensions have arisen over the possibility of a new border dividing the Republic of Ireland and Northern Ireland; </a:t>
            </a:r>
            <a:r>
              <a:rPr lang="en-US" sz="3000">
                <a:solidFill>
                  <a:srgbClr val="000000"/>
                </a:solidFill>
                <a:latin typeface="Arial Bold"/>
              </a:rPr>
              <a:t>just two decades after the Good Friday Agreement Ended the Troubles.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2120899"/>
            <a:ext cx="15609955" cy="4314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29893B"/>
                </a:solidFill>
                <a:latin typeface="Arial"/>
              </a:rPr>
              <a:t>How did the EC help the countries in Central and Eastern Europe after communism collapsed?</a:t>
            </a:r>
          </a:p>
          <a:p>
            <a:pPr algn="l" marL="647702" indent="-323851" lvl="1">
              <a:lnSpc>
                <a:spcPts val="4200"/>
              </a:lnSpc>
              <a:buAutoNum type="arabicPeriod" startAt="1"/>
            </a:pPr>
            <a:r>
              <a:rPr lang="en-US" sz="3000">
                <a:solidFill>
                  <a:srgbClr val="29893B"/>
                </a:solidFill>
                <a:latin typeface="Arial"/>
              </a:rPr>
              <a:t>What was agreed in the Single European Act?</a:t>
            </a:r>
          </a:p>
          <a:p>
            <a:pPr algn="l" marL="647702" indent="-323851" lvl="1">
              <a:lnSpc>
                <a:spcPts val="4200"/>
              </a:lnSpc>
              <a:buAutoNum type="arabicPeriod" startAt="1"/>
            </a:pPr>
            <a:r>
              <a:rPr lang="en-US" sz="3000">
                <a:solidFill>
                  <a:srgbClr val="29893B"/>
                </a:solidFill>
                <a:latin typeface="Arial"/>
              </a:rPr>
              <a:t>Name three things the Maastricht Treaty changed.</a:t>
            </a:r>
          </a:p>
          <a:p>
            <a:pPr algn="l" marL="647702" indent="-323851" lvl="1">
              <a:lnSpc>
                <a:spcPts val="4200"/>
              </a:lnSpc>
              <a:buAutoNum type="arabicPeriod" startAt="1"/>
            </a:pPr>
            <a:r>
              <a:rPr lang="en-US" sz="3000">
                <a:solidFill>
                  <a:srgbClr val="29893B"/>
                </a:solidFill>
                <a:latin typeface="Arial"/>
              </a:rPr>
              <a:t>Name three successes of the EU.</a:t>
            </a:r>
          </a:p>
          <a:p>
            <a:pPr algn="l" marL="647702" indent="-323851" lvl="1">
              <a:lnSpc>
                <a:spcPts val="4200"/>
              </a:lnSpc>
              <a:buAutoNum type="arabicPeriod" startAt="1"/>
            </a:pPr>
            <a:r>
              <a:rPr lang="en-US" sz="3000">
                <a:solidFill>
                  <a:srgbClr val="29893B"/>
                </a:solidFill>
                <a:latin typeface="Arial"/>
              </a:rPr>
              <a:t>Name three areas where the EU has failed or has problems.</a:t>
            </a:r>
          </a:p>
          <a:p>
            <a:pPr algn="l" marL="647702" indent="-323851" lvl="1">
              <a:lnSpc>
                <a:spcPts val="4200"/>
              </a:lnSpc>
              <a:buAutoNum type="arabicPeriod" startAt="1"/>
            </a:pPr>
            <a:r>
              <a:rPr lang="en-US" sz="3000">
                <a:solidFill>
                  <a:srgbClr val="F46F3D"/>
                </a:solidFill>
                <a:latin typeface="Arial"/>
              </a:rPr>
              <a:t>On balance, do you believe that the EU is a success or a failure? Give reasons for your answer. </a:t>
            </a:r>
          </a:p>
        </p:txBody>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
        <p:nvSpPr>
          <p:cNvPr name="TextBox 13" id="13"/>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Checkpoint pg. 394 (Artefact, 2nd Edition)</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2"/>
            <a:ext cx="18288000" cy="1152525"/>
          </a:xfrm>
          <a:prstGeom prst="rect">
            <a:avLst/>
          </a:prstGeom>
        </p:spPr>
        <p:txBody>
          <a:bodyPr anchor="t" rtlCol="false" tIns="0" lIns="0" bIns="0" rIns="0">
            <a:spAutoFit/>
          </a:bodyPr>
          <a:lstStyle/>
          <a:p>
            <a:pPr algn="ctr">
              <a:lnSpc>
                <a:spcPts val="8400"/>
              </a:lnSpc>
            </a:pPr>
            <a:r>
              <a:rPr lang="en-US" sz="6000">
                <a:solidFill>
                  <a:srgbClr val="363371"/>
                </a:solidFill>
                <a:latin typeface="Arial Bold"/>
              </a:rPr>
              <a:t>31.5: IRELAND AND EUROPEAN INTEGRATION</a:t>
            </a:r>
          </a:p>
        </p:txBody>
      </p:sp>
      <p:sp>
        <p:nvSpPr>
          <p:cNvPr name="TextBox 4" id="4"/>
          <p:cNvSpPr txBox="true"/>
          <p:nvPr/>
        </p:nvSpPr>
        <p:spPr>
          <a:xfrm rot="0">
            <a:off x="0" y="3948422"/>
            <a:ext cx="18288000" cy="904875"/>
          </a:xfrm>
          <a:prstGeom prst="rect">
            <a:avLst/>
          </a:prstGeom>
        </p:spPr>
        <p:txBody>
          <a:bodyPr anchor="t" rtlCol="false" tIns="0" lIns="0" bIns="0" rIns="0">
            <a:spAutoFit/>
          </a:bodyPr>
          <a:lstStyle/>
          <a:p>
            <a:pPr algn="ctr">
              <a:lnSpc>
                <a:spcPts val="6900"/>
              </a:lnSpc>
            </a:pPr>
            <a:r>
              <a:rPr lang="en-US" sz="6000" spc="1800">
                <a:solidFill>
                  <a:srgbClr val="FEFEFE"/>
                </a:solidFill>
                <a:latin typeface="Daydream"/>
              </a:rPr>
              <a:t>31.5: ireland and european integration</a:t>
            </a:r>
          </a:p>
        </p:txBody>
      </p:sp>
      <p:sp>
        <p:nvSpPr>
          <p:cNvPr name="TextBox 5" id="5"/>
          <p:cNvSpPr txBox="true"/>
          <p:nvPr/>
        </p:nvSpPr>
        <p:spPr>
          <a:xfrm rot="0">
            <a:off x="15203805" y="-14772"/>
            <a:ext cx="2638717"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342901"/>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Joining Europe</a:t>
            </a:r>
          </a:p>
        </p:txBody>
      </p:sp>
      <p:sp>
        <p:nvSpPr>
          <p:cNvPr name="TextBox 7" id="7"/>
          <p:cNvSpPr txBox="true"/>
          <p:nvPr/>
        </p:nvSpPr>
        <p:spPr>
          <a:xfrm rot="0">
            <a:off x="1028700" y="1768476"/>
            <a:ext cx="10525728"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Ireland had joined the OEEC in 1948 and the Council of Europe in 1949. </a:t>
            </a:r>
            <a:r>
              <a:rPr lang="en-US" sz="2500">
                <a:solidFill>
                  <a:srgbClr val="000000"/>
                </a:solidFill>
                <a:latin typeface="Arial"/>
              </a:rPr>
              <a:t>Post World War II Irish governments saw these European bodies as a way for Ireland to reengage with the international community after the isolation of </a:t>
            </a:r>
            <a:r>
              <a:rPr lang="en-US" sz="2500">
                <a:solidFill>
                  <a:srgbClr val="000000"/>
                </a:solidFill>
                <a:latin typeface="Arial Bold"/>
              </a:rPr>
              <a:t>neutrality</a:t>
            </a:r>
            <a:r>
              <a:rPr lang="en-US" sz="2500">
                <a:solidFill>
                  <a:srgbClr val="000000"/>
                </a:solidFill>
                <a:latin typeface="Arial"/>
              </a:rPr>
              <a:t> during WWII. Ireland in the 1950s followed a protectionist economic policy; they were still a relatively young state. They were not invited to join either the European Coal and Steel Community in 1952 or the European Economic Community in 1957.</a:t>
            </a:r>
          </a:p>
          <a:p>
            <a:pPr algn="l">
              <a:lnSpc>
                <a:spcPts val="3500"/>
              </a:lnSpc>
            </a:pPr>
            <a:r>
              <a:rPr lang="en-US" sz="2500">
                <a:solidFill>
                  <a:srgbClr val="000000"/>
                </a:solidFill>
                <a:latin typeface="Arial Bold"/>
              </a:rPr>
              <a:t>Seán Lemass </a:t>
            </a:r>
            <a:r>
              <a:rPr lang="en-US" sz="2500">
                <a:solidFill>
                  <a:srgbClr val="000000"/>
                </a:solidFill>
                <a:latin typeface="Arial"/>
              </a:rPr>
              <a:t>changed Irish economic policy to favour exports and trade but realised that Ireland could only join the EEC if Britain did. This was due to Britain being Ireland’s largest trading partner. When Britain applied in 1961, so did Ireland. However, the French President, </a:t>
            </a:r>
            <a:r>
              <a:rPr lang="en-US" sz="2500">
                <a:solidFill>
                  <a:srgbClr val="000000"/>
                </a:solidFill>
                <a:latin typeface="Arial Bold"/>
              </a:rPr>
              <a:t>Charles de Gaulle</a:t>
            </a:r>
            <a:r>
              <a:rPr lang="en-US" sz="2500">
                <a:solidFill>
                  <a:srgbClr val="000000"/>
                </a:solidFill>
                <a:latin typeface="Arial"/>
              </a:rPr>
              <a:t>, believed Britain was too close to the US and the Commonwealth – this led to him </a:t>
            </a:r>
            <a:r>
              <a:rPr lang="en-US" sz="2500">
                <a:solidFill>
                  <a:srgbClr val="000000"/>
                </a:solidFill>
                <a:latin typeface="Arial Bold"/>
              </a:rPr>
              <a:t>vetoing</a:t>
            </a:r>
            <a:r>
              <a:rPr lang="en-US" sz="2500">
                <a:solidFill>
                  <a:srgbClr val="000000"/>
                </a:solidFill>
                <a:latin typeface="Arial"/>
              </a:rPr>
              <a:t> (blocking) their application in 1963. With their largest trading partner blocked, both Ireland and Denmark withdrew their applications. After de Gaulle left office in 1969, they tried again. This time, they were successful and the three states joined in </a:t>
            </a:r>
            <a:r>
              <a:rPr lang="en-US" sz="2500">
                <a:solidFill>
                  <a:srgbClr val="000000"/>
                </a:solidFill>
                <a:latin typeface="Arial Bold"/>
              </a:rPr>
              <a:t>1973</a:t>
            </a:r>
            <a:r>
              <a:rPr lang="en-US" sz="2500">
                <a:solidFill>
                  <a:srgbClr val="000000"/>
                </a:solidFill>
                <a:latin typeface="Arial"/>
              </a:rPr>
              <a:t>, making the </a:t>
            </a:r>
            <a:r>
              <a:rPr lang="en-US" sz="2500">
                <a:solidFill>
                  <a:srgbClr val="000000"/>
                </a:solidFill>
                <a:latin typeface="Arial Bold"/>
              </a:rPr>
              <a:t>European Community</a:t>
            </a:r>
            <a:r>
              <a:rPr lang="en-US" sz="2500">
                <a:solidFill>
                  <a:srgbClr val="000000"/>
                </a:solidFill>
                <a:latin typeface="Arial"/>
              </a:rPr>
              <a:t>(</a:t>
            </a:r>
            <a:r>
              <a:rPr lang="en-US" sz="2500">
                <a:solidFill>
                  <a:srgbClr val="000000"/>
                </a:solidFill>
                <a:latin typeface="Arial Bold"/>
              </a:rPr>
              <a:t>EC</a:t>
            </a:r>
            <a:r>
              <a:rPr lang="en-US" sz="2500">
                <a:solidFill>
                  <a:srgbClr val="000000"/>
                </a:solidFill>
                <a:latin typeface="Arial"/>
              </a:rPr>
              <a:t>), as it was now known, a nine-member club.</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
        <p:nvSpPr>
          <p:cNvPr name="Freeform 14" id="14"/>
          <p:cNvSpPr/>
          <p:nvPr/>
        </p:nvSpPr>
        <p:spPr>
          <a:xfrm flipH="false" flipV="false" rot="0">
            <a:off x="11554428" y="1965552"/>
            <a:ext cx="5384832" cy="6787922"/>
          </a:xfrm>
          <a:custGeom>
            <a:avLst/>
            <a:gdLst/>
            <a:ahLst/>
            <a:cxnLst/>
            <a:rect r="r" b="b" t="t" l="l"/>
            <a:pathLst>
              <a:path h="6787922" w="5384832">
                <a:moveTo>
                  <a:pt x="0" y="0"/>
                </a:moveTo>
                <a:lnTo>
                  <a:pt x="5384832" y="0"/>
                </a:lnTo>
                <a:lnTo>
                  <a:pt x="5384832" y="6787922"/>
                </a:lnTo>
                <a:lnTo>
                  <a:pt x="0" y="6787922"/>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1400511" y="0"/>
            <a:ext cx="14824039" cy="9725311"/>
          </a:xfrm>
          <a:custGeom>
            <a:avLst/>
            <a:gdLst/>
            <a:ahLst/>
            <a:cxnLst/>
            <a:rect r="r" b="b" t="t" l="l"/>
            <a:pathLst>
              <a:path h="9725311" w="14824039">
                <a:moveTo>
                  <a:pt x="0" y="0"/>
                </a:moveTo>
                <a:lnTo>
                  <a:pt x="14824038" y="0"/>
                </a:lnTo>
                <a:lnTo>
                  <a:pt x="14824038" y="9725311"/>
                </a:lnTo>
                <a:lnTo>
                  <a:pt x="0" y="9725311"/>
                </a:lnTo>
                <a:lnTo>
                  <a:pt x="0" y="0"/>
                </a:lnTo>
                <a:close/>
              </a:path>
            </a:pathLst>
          </a:custGeom>
          <a:blipFill>
            <a:blip r:embed="rId6"/>
            <a:stretch>
              <a:fillRect l="-1746" t="-3327" r="-2837" b="-3992"/>
            </a:stretch>
          </a:blipFill>
        </p:spPr>
      </p:sp>
      <p:sp>
        <p:nvSpPr>
          <p:cNvPr name="TextBox 11" id="1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impact on Ireland</a:t>
            </a:r>
          </a:p>
        </p:txBody>
      </p:sp>
      <p:sp>
        <p:nvSpPr>
          <p:cNvPr name="TextBox 7" id="7"/>
          <p:cNvSpPr txBox="true"/>
          <p:nvPr/>
        </p:nvSpPr>
        <p:spPr>
          <a:xfrm rot="0">
            <a:off x="1028700" y="2139949"/>
            <a:ext cx="15609955"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Ireland </a:t>
            </a:r>
            <a:r>
              <a:rPr lang="en-US" sz="2500">
                <a:solidFill>
                  <a:srgbClr val="000000"/>
                </a:solidFill>
                <a:latin typeface="Arial Bold"/>
              </a:rPr>
              <a:t>has benefited significantly</a:t>
            </a:r>
            <a:r>
              <a:rPr lang="en-US" sz="2500">
                <a:solidFill>
                  <a:srgbClr val="000000"/>
                </a:solidFill>
                <a:latin typeface="Arial"/>
              </a:rPr>
              <a:t> from European Union membership. For the first thirty years of its membership, Ireland was one of the poorest states and therefore received a lot of European funding. Some of the benefits include:</a:t>
            </a:r>
          </a:p>
          <a:p>
            <a:pPr algn="l" marL="539754" indent="-269877" lvl="1">
              <a:lnSpc>
                <a:spcPts val="3500"/>
              </a:lnSpc>
              <a:buFont typeface="Arial"/>
              <a:buChar char="•"/>
            </a:pPr>
            <a:r>
              <a:rPr lang="en-US" sz="2500">
                <a:solidFill>
                  <a:srgbClr val="000000"/>
                </a:solidFill>
                <a:latin typeface="Arial"/>
              </a:rPr>
              <a:t>Irish business having </a:t>
            </a:r>
            <a:r>
              <a:rPr lang="en-US" sz="2500">
                <a:solidFill>
                  <a:srgbClr val="000000"/>
                </a:solidFill>
                <a:latin typeface="Arial Bold"/>
              </a:rPr>
              <a:t>access to a market of over 510 million people</a:t>
            </a:r>
            <a:r>
              <a:rPr lang="en-US" sz="2500">
                <a:solidFill>
                  <a:srgbClr val="000000"/>
                </a:solidFill>
                <a:latin typeface="Arial"/>
              </a:rPr>
              <a:t>; Irish trade is 150 times what it was in 1973.</a:t>
            </a:r>
          </a:p>
          <a:p>
            <a:pPr algn="l" marL="539754" indent="-269877" lvl="1">
              <a:lnSpc>
                <a:spcPts val="3500"/>
              </a:lnSpc>
              <a:buFont typeface="Arial"/>
              <a:buChar char="•"/>
            </a:pPr>
            <a:r>
              <a:rPr lang="en-US" sz="2500">
                <a:solidFill>
                  <a:srgbClr val="000000"/>
                </a:solidFill>
                <a:latin typeface="Arial"/>
              </a:rPr>
              <a:t>Irish citizens can move, work and live within any of the other member states.</a:t>
            </a:r>
          </a:p>
          <a:p>
            <a:pPr algn="l" marL="539754" indent="-269877" lvl="1">
              <a:lnSpc>
                <a:spcPts val="3500"/>
              </a:lnSpc>
              <a:buFont typeface="Arial"/>
              <a:buChar char="•"/>
            </a:pPr>
            <a:r>
              <a:rPr lang="en-US" sz="2500">
                <a:solidFill>
                  <a:srgbClr val="000000"/>
                </a:solidFill>
                <a:latin typeface="Arial"/>
              </a:rPr>
              <a:t>Between 1973 and 2015, Ireland received </a:t>
            </a:r>
            <a:r>
              <a:rPr lang="en-US" sz="2500">
                <a:solidFill>
                  <a:srgbClr val="000000"/>
                </a:solidFill>
                <a:latin typeface="Arial Bold"/>
              </a:rPr>
              <a:t>€74.3 billion from the EU</a:t>
            </a:r>
            <a:r>
              <a:rPr lang="en-US" sz="2500">
                <a:solidFill>
                  <a:srgbClr val="000000"/>
                </a:solidFill>
                <a:latin typeface="Arial"/>
              </a:rPr>
              <a:t>; most of this used to build infrastructure (the motorways) around the country.</a:t>
            </a:r>
          </a:p>
          <a:p>
            <a:pPr algn="l" marL="539754" indent="-269877" lvl="1">
              <a:lnSpc>
                <a:spcPts val="3500"/>
              </a:lnSpc>
              <a:buFont typeface="Arial"/>
              <a:buChar char="•"/>
            </a:pPr>
            <a:r>
              <a:rPr lang="en-US" sz="2500">
                <a:solidFill>
                  <a:srgbClr val="000000"/>
                </a:solidFill>
                <a:latin typeface="Arial"/>
              </a:rPr>
              <a:t>Between 1973 and 2014, </a:t>
            </a:r>
            <a:r>
              <a:rPr lang="en-US" sz="2500">
                <a:solidFill>
                  <a:srgbClr val="000000"/>
                </a:solidFill>
                <a:latin typeface="Arial Bold"/>
              </a:rPr>
              <a:t>Irish farmers have received €54 billion </a:t>
            </a:r>
            <a:r>
              <a:rPr lang="en-US" sz="2500">
                <a:solidFill>
                  <a:srgbClr val="000000"/>
                </a:solidFill>
                <a:latin typeface="Arial"/>
              </a:rPr>
              <a:t>from the CAP.</a:t>
            </a:r>
          </a:p>
          <a:p>
            <a:pPr algn="l" marL="539754" indent="-269877" lvl="1">
              <a:lnSpc>
                <a:spcPts val="3500"/>
              </a:lnSpc>
              <a:buFont typeface="Arial"/>
              <a:buChar char="•"/>
            </a:pPr>
            <a:r>
              <a:rPr lang="en-US" sz="2500">
                <a:solidFill>
                  <a:srgbClr val="000000"/>
                </a:solidFill>
                <a:latin typeface="Arial"/>
              </a:rPr>
              <a:t>The EU helped foster </a:t>
            </a:r>
            <a:r>
              <a:rPr lang="en-US" sz="2500">
                <a:solidFill>
                  <a:srgbClr val="000000"/>
                </a:solidFill>
                <a:latin typeface="Arial Bold"/>
              </a:rPr>
              <a:t>peace in Northern Ireland </a:t>
            </a:r>
            <a:r>
              <a:rPr lang="en-US" sz="2500">
                <a:solidFill>
                  <a:srgbClr val="000000"/>
                </a:solidFill>
                <a:latin typeface="Arial"/>
              </a:rPr>
              <a:t>through financial support and investment in cross-border programmes.</a:t>
            </a:r>
          </a:p>
          <a:p>
            <a:pPr algn="l" marL="539754" indent="-269877" lvl="1">
              <a:lnSpc>
                <a:spcPts val="3500"/>
              </a:lnSpc>
              <a:buFont typeface="Arial"/>
              <a:buChar char="•"/>
            </a:pPr>
            <a:r>
              <a:rPr lang="en-US" sz="2500">
                <a:solidFill>
                  <a:srgbClr val="000000"/>
                </a:solidFill>
                <a:latin typeface="Arial Bold"/>
              </a:rPr>
              <a:t>Irish people have benefited from EU laws </a:t>
            </a:r>
            <a:r>
              <a:rPr lang="en-US" sz="2500">
                <a:solidFill>
                  <a:srgbClr val="000000"/>
                </a:solidFill>
                <a:latin typeface="Arial"/>
              </a:rPr>
              <a:t>in areas such as equal pay for women, workers’ rights and consumer safety.</a:t>
            </a:r>
          </a:p>
          <a:p>
            <a:pPr algn="l" marL="539754" indent="-269877" lvl="1">
              <a:lnSpc>
                <a:spcPts val="3500"/>
              </a:lnSpc>
              <a:buFont typeface="Arial"/>
              <a:buChar char="•"/>
            </a:pPr>
            <a:r>
              <a:rPr lang="en-US" sz="2500">
                <a:solidFill>
                  <a:srgbClr val="000000"/>
                </a:solidFill>
                <a:latin typeface="Arial"/>
              </a:rPr>
              <a:t>Some Irish industries have not been able to survive the competition as part of the Single Market, such as car and sugar manufacturing.</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impact on Ireland</a:t>
            </a:r>
          </a:p>
        </p:txBody>
      </p:sp>
      <p:sp>
        <p:nvSpPr>
          <p:cNvPr name="TextBox 7" id="7"/>
          <p:cNvSpPr txBox="true"/>
          <p:nvPr/>
        </p:nvSpPr>
        <p:spPr>
          <a:xfrm rot="0">
            <a:off x="1028700" y="2139949"/>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However, Ireland has had somewhat strained relationships with its European partners at times.</a:t>
            </a:r>
            <a:r>
              <a:rPr lang="en-US" sz="2500">
                <a:solidFill>
                  <a:srgbClr val="000000"/>
                </a:solidFill>
                <a:latin typeface="Arial"/>
              </a:rPr>
              <a:t> </a:t>
            </a:r>
          </a:p>
          <a:p>
            <a:pPr algn="l" marL="539754" indent="-269877" lvl="1">
              <a:lnSpc>
                <a:spcPts val="3500"/>
              </a:lnSpc>
              <a:buFont typeface="Arial"/>
              <a:buChar char="•"/>
            </a:pPr>
            <a:r>
              <a:rPr lang="en-US" sz="2500">
                <a:solidFill>
                  <a:srgbClr val="000000"/>
                </a:solidFill>
                <a:latin typeface="Arial"/>
              </a:rPr>
              <a:t>I</a:t>
            </a:r>
            <a:r>
              <a:rPr lang="en-US" sz="2500">
                <a:solidFill>
                  <a:srgbClr val="000000"/>
                </a:solidFill>
                <a:latin typeface="Arial"/>
              </a:rPr>
              <a:t>reland has twice rejected European treaties in referendums (2001 with the </a:t>
            </a:r>
            <a:r>
              <a:rPr lang="en-US" sz="2500">
                <a:solidFill>
                  <a:srgbClr val="000000"/>
                </a:solidFill>
                <a:latin typeface="Arial Bold"/>
              </a:rPr>
              <a:t>Treaty of Nice </a:t>
            </a:r>
            <a:r>
              <a:rPr lang="en-US" sz="2500">
                <a:solidFill>
                  <a:srgbClr val="000000"/>
                </a:solidFill>
                <a:latin typeface="Arial"/>
              </a:rPr>
              <a:t>and 2008 with the </a:t>
            </a:r>
            <a:r>
              <a:rPr lang="en-US" sz="2500">
                <a:solidFill>
                  <a:srgbClr val="000000"/>
                </a:solidFill>
                <a:latin typeface="Arial Bold"/>
              </a:rPr>
              <a:t>Lisbon Treaty</a:t>
            </a:r>
            <a:r>
              <a:rPr lang="en-US" sz="2500">
                <a:solidFill>
                  <a:srgbClr val="000000"/>
                </a:solidFill>
                <a:latin typeface="Arial"/>
              </a:rPr>
              <a:t>); but later accepted both with changes.</a:t>
            </a:r>
          </a:p>
          <a:p>
            <a:pPr algn="l" marL="539754" indent="-269877" lvl="1">
              <a:lnSpc>
                <a:spcPts val="3500"/>
              </a:lnSpc>
              <a:buFont typeface="Arial"/>
              <a:buChar char="•"/>
            </a:pPr>
            <a:r>
              <a:rPr lang="en-US" sz="2500">
                <a:solidFill>
                  <a:srgbClr val="000000"/>
                </a:solidFill>
                <a:latin typeface="Arial"/>
              </a:rPr>
              <a:t>Ireland has also resisted moves towards a </a:t>
            </a:r>
            <a:r>
              <a:rPr lang="en-US" sz="2500">
                <a:solidFill>
                  <a:srgbClr val="000000"/>
                </a:solidFill>
                <a:latin typeface="Arial Bold"/>
              </a:rPr>
              <a:t>common European defence policy </a:t>
            </a:r>
            <a:r>
              <a:rPr lang="en-US" sz="2500">
                <a:solidFill>
                  <a:srgbClr val="000000"/>
                </a:solidFill>
                <a:latin typeface="Arial"/>
              </a:rPr>
              <a:t>that might threatened traditional Irish neutrality.</a:t>
            </a:r>
          </a:p>
          <a:p>
            <a:pPr algn="l" marL="539754" indent="-269877" lvl="1">
              <a:lnSpc>
                <a:spcPts val="3500"/>
              </a:lnSpc>
              <a:buFont typeface="Arial"/>
              <a:buChar char="•"/>
            </a:pPr>
            <a:r>
              <a:rPr lang="en-US" sz="2500">
                <a:solidFill>
                  <a:srgbClr val="000000"/>
                </a:solidFill>
                <a:latin typeface="Arial"/>
              </a:rPr>
              <a:t>Ireland has also opposed European plans to set a </a:t>
            </a:r>
            <a:r>
              <a:rPr lang="en-US" sz="2500">
                <a:solidFill>
                  <a:srgbClr val="000000"/>
                </a:solidFill>
                <a:latin typeface="Arial Bold"/>
              </a:rPr>
              <a:t>common tax rate for business</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Ireland was not alone in opposing these policies; it also shows that Ireland is capable of standing up for its own interests in the EU.</a:t>
            </a:r>
          </a:p>
          <a:p>
            <a:pPr algn="l">
              <a:lnSpc>
                <a:spcPts val="3500"/>
              </a:lnSpc>
            </a:pPr>
            <a:r>
              <a:rPr lang="en-US" sz="2500">
                <a:solidFill>
                  <a:srgbClr val="000000"/>
                </a:solidFill>
                <a:latin typeface="Arial"/>
              </a:rPr>
              <a:t>On the other hand, </a:t>
            </a:r>
            <a:r>
              <a:rPr lang="en-US" sz="2500">
                <a:solidFill>
                  <a:srgbClr val="000000"/>
                </a:solidFill>
                <a:latin typeface="Arial"/>
              </a:rPr>
              <a:t>European decisions have lad to significant progress in Ireland for civil rights.</a:t>
            </a:r>
          </a:p>
          <a:p>
            <a:pPr algn="l" marL="539754" indent="-269877" lvl="1">
              <a:lnSpc>
                <a:spcPts val="3500"/>
              </a:lnSpc>
              <a:buFont typeface="Arial"/>
              <a:buChar char="•"/>
            </a:pPr>
            <a:r>
              <a:rPr lang="en-US" sz="2500">
                <a:solidFill>
                  <a:srgbClr val="000000"/>
                </a:solidFill>
                <a:latin typeface="Arial"/>
              </a:rPr>
              <a:t>In </a:t>
            </a:r>
            <a:r>
              <a:rPr lang="en-US" sz="2500">
                <a:solidFill>
                  <a:srgbClr val="000000"/>
                </a:solidFill>
                <a:latin typeface="Arial Bold"/>
              </a:rPr>
              <a:t>1975</a:t>
            </a:r>
            <a:r>
              <a:rPr lang="en-US" sz="2500">
                <a:solidFill>
                  <a:srgbClr val="000000"/>
                </a:solidFill>
                <a:latin typeface="Arial"/>
              </a:rPr>
              <a:t>, the </a:t>
            </a:r>
            <a:r>
              <a:rPr lang="en-US" sz="2500">
                <a:solidFill>
                  <a:srgbClr val="000000"/>
                </a:solidFill>
                <a:latin typeface="Arial Bold"/>
              </a:rPr>
              <a:t>Equal Pay Directive </a:t>
            </a:r>
            <a:r>
              <a:rPr lang="en-US" sz="2500">
                <a:solidFill>
                  <a:srgbClr val="000000"/>
                </a:solidFill>
                <a:latin typeface="Arial"/>
              </a:rPr>
              <a:t>required the Irish government to </a:t>
            </a:r>
            <a:r>
              <a:rPr lang="en-US" sz="2500">
                <a:solidFill>
                  <a:srgbClr val="000000"/>
                </a:solidFill>
                <a:latin typeface="Arial Bold"/>
              </a:rPr>
              <a:t>ban pay discrimination based on gender</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A </a:t>
            </a:r>
            <a:r>
              <a:rPr lang="en-US" sz="2500">
                <a:solidFill>
                  <a:srgbClr val="000000"/>
                </a:solidFill>
                <a:latin typeface="Arial Bold"/>
              </a:rPr>
              <a:t>1988</a:t>
            </a:r>
            <a:r>
              <a:rPr lang="en-US" sz="2500">
                <a:solidFill>
                  <a:srgbClr val="000000"/>
                </a:solidFill>
                <a:latin typeface="Arial"/>
              </a:rPr>
              <a:t> </a:t>
            </a:r>
            <a:r>
              <a:rPr lang="en-US" sz="2500">
                <a:solidFill>
                  <a:srgbClr val="000000"/>
                </a:solidFill>
                <a:latin typeface="Arial Bold"/>
              </a:rPr>
              <a:t>ruling</a:t>
            </a:r>
            <a:r>
              <a:rPr lang="en-US" sz="2500">
                <a:solidFill>
                  <a:srgbClr val="000000"/>
                </a:solidFill>
                <a:latin typeface="Arial"/>
              </a:rPr>
              <a:t> by the </a:t>
            </a:r>
            <a:r>
              <a:rPr lang="en-US" sz="2500">
                <a:solidFill>
                  <a:srgbClr val="000000"/>
                </a:solidFill>
                <a:latin typeface="Arial Bold"/>
              </a:rPr>
              <a:t>ECtHR</a:t>
            </a:r>
            <a:r>
              <a:rPr lang="en-US" sz="2500">
                <a:solidFill>
                  <a:srgbClr val="000000"/>
                </a:solidFill>
                <a:latin typeface="Arial"/>
              </a:rPr>
              <a:t> led to the </a:t>
            </a:r>
            <a:r>
              <a:rPr lang="en-US" sz="2500">
                <a:solidFill>
                  <a:srgbClr val="000000"/>
                </a:solidFill>
                <a:latin typeface="Arial Bold"/>
              </a:rPr>
              <a:t>discrimination of homosexuality</a:t>
            </a:r>
            <a:r>
              <a:rPr lang="en-US" sz="2500">
                <a:solidFill>
                  <a:srgbClr val="000000"/>
                </a:solidFill>
                <a:latin typeface="Arial"/>
              </a:rPr>
              <a:t>, </a:t>
            </a:r>
            <a:r>
              <a:rPr lang="en-US" sz="2500">
                <a:solidFill>
                  <a:srgbClr val="000000"/>
                </a:solidFill>
                <a:latin typeface="Arial Bold"/>
              </a:rPr>
              <a:t>overwriting laws </a:t>
            </a:r>
            <a:r>
              <a:rPr lang="en-US" sz="2500">
                <a:solidFill>
                  <a:srgbClr val="000000"/>
                </a:solidFill>
                <a:latin typeface="Arial"/>
              </a:rPr>
              <a:t>from </a:t>
            </a:r>
            <a:r>
              <a:rPr lang="en-US" sz="2500">
                <a:solidFill>
                  <a:srgbClr val="000000"/>
                </a:solidFill>
                <a:latin typeface="Arial Bold"/>
              </a:rPr>
              <a:t>1861</a:t>
            </a:r>
            <a:r>
              <a:rPr lang="en-US" sz="2500">
                <a:solidFill>
                  <a:srgbClr val="000000"/>
                </a:solidFill>
                <a:latin typeface="Arial"/>
              </a:rPr>
              <a:t> and 1885 following a case brought by</a:t>
            </a:r>
            <a:r>
              <a:rPr lang="en-US" sz="2500">
                <a:solidFill>
                  <a:srgbClr val="000000"/>
                </a:solidFill>
                <a:latin typeface="Arial Bold"/>
              </a:rPr>
              <a:t> Irish senator David Norris</a:t>
            </a:r>
            <a:r>
              <a:rPr lang="en-US" sz="2500">
                <a:solidFill>
                  <a:srgbClr val="000000"/>
                </a:solidFill>
                <a:latin typeface="Arial"/>
              </a:rPr>
              <a: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685800" y="0"/>
            <a:ext cx="8458200" cy="5914410"/>
          </a:xfrm>
          <a:custGeom>
            <a:avLst/>
            <a:gdLst/>
            <a:ahLst/>
            <a:cxnLst/>
            <a:rect r="r" b="b" t="t" l="l"/>
            <a:pathLst>
              <a:path h="5914410" w="8458200">
                <a:moveTo>
                  <a:pt x="0" y="0"/>
                </a:moveTo>
                <a:lnTo>
                  <a:pt x="8458200" y="0"/>
                </a:lnTo>
                <a:lnTo>
                  <a:pt x="8458200" y="5914410"/>
                </a:lnTo>
                <a:lnTo>
                  <a:pt x="0" y="5914410"/>
                </a:lnTo>
                <a:lnTo>
                  <a:pt x="0" y="0"/>
                </a:lnTo>
                <a:close/>
              </a:path>
            </a:pathLst>
          </a:custGeom>
          <a:blipFill>
            <a:blip r:embed="rId6"/>
            <a:stretch>
              <a:fillRect l="-3199" t="-2941" r="-3199" b="-2941"/>
            </a:stretch>
          </a:blipFill>
        </p:spPr>
      </p:sp>
      <p:sp>
        <p:nvSpPr>
          <p:cNvPr name="TextBox 11" id="1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
        <p:nvSpPr>
          <p:cNvPr name="Freeform 14" id="14"/>
          <p:cNvSpPr/>
          <p:nvPr/>
        </p:nvSpPr>
        <p:spPr>
          <a:xfrm flipH="false" flipV="false" rot="0">
            <a:off x="9144000" y="4578203"/>
            <a:ext cx="7795260" cy="5019492"/>
          </a:xfrm>
          <a:custGeom>
            <a:avLst/>
            <a:gdLst/>
            <a:ahLst/>
            <a:cxnLst/>
            <a:rect r="r" b="b" t="t" l="l"/>
            <a:pathLst>
              <a:path h="5019492" w="7795260">
                <a:moveTo>
                  <a:pt x="0" y="0"/>
                </a:moveTo>
                <a:lnTo>
                  <a:pt x="7795260" y="0"/>
                </a:lnTo>
                <a:lnTo>
                  <a:pt x="7795260" y="5019492"/>
                </a:lnTo>
                <a:lnTo>
                  <a:pt x="0" y="5019492"/>
                </a:lnTo>
                <a:lnTo>
                  <a:pt x="0" y="0"/>
                </a:lnTo>
                <a:close/>
              </a:path>
            </a:pathLst>
          </a:custGeom>
          <a:blipFill>
            <a:blip r:embed="rId10"/>
            <a:stretch>
              <a:fillRect l="-1313" t="-3400" r="-1970" b="-306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2111374"/>
            <a:ext cx="15609955" cy="3647440"/>
          </a:xfrm>
          <a:prstGeom prst="rect">
            <a:avLst/>
          </a:prstGeom>
        </p:spPr>
        <p:txBody>
          <a:bodyPr anchor="t" rtlCol="false" tIns="0" lIns="0" bIns="0" rIns="0">
            <a:spAutoFit/>
          </a:bodyPr>
          <a:lstStyle/>
          <a:p>
            <a:pPr algn="l" marL="734059" indent="-367030" lvl="1">
              <a:lnSpc>
                <a:spcPts val="4759"/>
              </a:lnSpc>
              <a:buAutoNum type="arabicPeriod" startAt="1"/>
            </a:pPr>
            <a:r>
              <a:rPr lang="en-US" sz="3399">
                <a:solidFill>
                  <a:srgbClr val="29893B"/>
                </a:solidFill>
                <a:latin typeface="Arial"/>
              </a:rPr>
              <a:t>What organisations did Ireland join in the years after World War II?</a:t>
            </a:r>
          </a:p>
          <a:p>
            <a:pPr algn="l" marL="734059" indent="-367030" lvl="1">
              <a:lnSpc>
                <a:spcPts val="4759"/>
              </a:lnSpc>
              <a:buAutoNum type="arabicPeriod" startAt="1"/>
            </a:pPr>
            <a:r>
              <a:rPr lang="en-US" sz="3399">
                <a:solidFill>
                  <a:srgbClr val="29893B"/>
                </a:solidFill>
                <a:latin typeface="Arial"/>
              </a:rPr>
              <a:t>Why did Ireland not join the ECSC or the EEC when they were set up?</a:t>
            </a:r>
          </a:p>
          <a:p>
            <a:pPr algn="l" marL="734059" indent="-367030" lvl="1">
              <a:lnSpc>
                <a:spcPts val="4759"/>
              </a:lnSpc>
              <a:buAutoNum type="arabicPeriod" startAt="1"/>
            </a:pPr>
            <a:r>
              <a:rPr lang="en-US" sz="3399">
                <a:solidFill>
                  <a:srgbClr val="29893B"/>
                </a:solidFill>
                <a:latin typeface="Arial"/>
              </a:rPr>
              <a:t>Why did Ireland apply for membership of the EEC in 1961?</a:t>
            </a:r>
          </a:p>
          <a:p>
            <a:pPr algn="l" marL="734059" indent="-367030" lvl="1">
              <a:lnSpc>
                <a:spcPts val="4759"/>
              </a:lnSpc>
              <a:buAutoNum type="arabicPeriod" startAt="1"/>
            </a:pPr>
            <a:r>
              <a:rPr lang="en-US" sz="3399">
                <a:solidFill>
                  <a:srgbClr val="29893B"/>
                </a:solidFill>
                <a:latin typeface="Arial"/>
              </a:rPr>
              <a:t>Why was Ireland not able to join until 1973?</a:t>
            </a:r>
          </a:p>
          <a:p>
            <a:pPr algn="l" marL="734059" indent="-367030" lvl="1">
              <a:lnSpc>
                <a:spcPts val="4759"/>
              </a:lnSpc>
              <a:buAutoNum type="arabicPeriod" startAt="1"/>
            </a:pPr>
            <a:r>
              <a:rPr lang="en-US" sz="3399">
                <a:solidFill>
                  <a:srgbClr val="29893B"/>
                </a:solidFill>
                <a:latin typeface="Arial"/>
              </a:rPr>
              <a:t>Name two ways that EU membership has benefited Ireland?</a:t>
            </a:r>
          </a:p>
          <a:p>
            <a:pPr algn="l" marL="734059" indent="-367030" lvl="1">
              <a:lnSpc>
                <a:spcPts val="4759"/>
              </a:lnSpc>
              <a:buAutoNum type="arabicPeriod" startAt="1"/>
            </a:pPr>
            <a:r>
              <a:rPr lang="en-US" sz="3399">
                <a:solidFill>
                  <a:srgbClr val="29893B"/>
                </a:solidFill>
                <a:latin typeface="Arial"/>
              </a:rPr>
              <a:t>Name two European changes that Ireland has opposed.</a:t>
            </a:r>
          </a:p>
        </p:txBody>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
        <p:nvSpPr>
          <p:cNvPr name="TextBox 13" id="13"/>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Checkpoint pg. 361 (Artefact, 2nd Edition)</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363371"/>
                </a:solidFill>
                <a:latin typeface="Arial Bold"/>
              </a:rPr>
              <a:t>31.6: SUMMARY</a:t>
            </a:r>
          </a:p>
        </p:txBody>
      </p:sp>
      <p:sp>
        <p:nvSpPr>
          <p:cNvPr name="TextBox 4" id="4"/>
          <p:cNvSpPr txBox="true"/>
          <p:nvPr/>
        </p:nvSpPr>
        <p:spPr>
          <a:xfrm rot="0">
            <a:off x="351801"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EFEFE"/>
                </a:solidFill>
                <a:latin typeface="Daydream"/>
              </a:rPr>
              <a:t>31.6: summary</a:t>
            </a:r>
          </a:p>
        </p:txBody>
      </p:sp>
      <p:sp>
        <p:nvSpPr>
          <p:cNvPr name="TextBox 5" id="5"/>
          <p:cNvSpPr txBox="true"/>
          <p:nvPr/>
        </p:nvSpPr>
        <p:spPr>
          <a:xfrm rot="0">
            <a:off x="15203805" y="-14772"/>
            <a:ext cx="2638717"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Introduction</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Europe in 1945 was a devasted continent. World War II had resulted in the deaths of roughly 60 million people in Europe and caused the equivalent of €10 trillion of damage in today's money. As the Cold War developed, Europe was no longer the most powerful continent on Earth and was instead a battleground between superpowers. In the late 1940s, a group of European leaders came together to try to forge a new relationship between their countries, one that would make war a thing of the past. </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49847" y="-257175"/>
            <a:ext cx="15730037" cy="1244596"/>
          </a:xfrm>
          <a:prstGeom prst="rect">
            <a:avLst/>
          </a:prstGeom>
        </p:spPr>
        <p:txBody>
          <a:bodyPr anchor="t" rtlCol="false" tIns="0" lIns="0" bIns="0" rIns="0">
            <a:spAutoFit/>
          </a:bodyPr>
          <a:lstStyle/>
          <a:p>
            <a:pPr algn="l">
              <a:lnSpc>
                <a:spcPts val="9100"/>
              </a:lnSpc>
            </a:pPr>
            <a:r>
              <a:rPr lang="en-US" sz="6500">
                <a:solidFill>
                  <a:srgbClr val="363371"/>
                </a:solidFill>
                <a:latin typeface="Arial Bold"/>
              </a:rPr>
              <a:t>In this chapter, we have learned that...</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892171"/>
            <a:ext cx="15609955" cy="8835389"/>
          </a:xfrm>
          <a:prstGeom prst="rect">
            <a:avLst/>
          </a:prstGeom>
        </p:spPr>
        <p:txBody>
          <a:bodyPr anchor="t" rtlCol="false" tIns="0" lIns="0" bIns="0" rIns="0">
            <a:spAutoFit/>
          </a:bodyPr>
          <a:lstStyle/>
          <a:p>
            <a:pPr algn="l" marL="518165" indent="-259082" lvl="1">
              <a:lnSpc>
                <a:spcPts val="3360"/>
              </a:lnSpc>
              <a:buFont typeface="Arial"/>
              <a:buChar char="•"/>
            </a:pPr>
            <a:r>
              <a:rPr lang="en-US" sz="2400">
                <a:solidFill>
                  <a:srgbClr val="000000"/>
                </a:solidFill>
                <a:latin typeface="Arial"/>
              </a:rPr>
              <a:t>At the end of World War II, Europe lay in ruins. War had devasted the continent twice in the first half of the century. Leaders from across Western Europe were determined to work together to prevent this from ever happening again and to rebuild their countries. </a:t>
            </a:r>
          </a:p>
          <a:p>
            <a:pPr algn="l" marL="518165" indent="-259082" lvl="1">
              <a:lnSpc>
                <a:spcPts val="3360"/>
              </a:lnSpc>
              <a:buFont typeface="Arial"/>
              <a:buChar char="•"/>
            </a:pPr>
            <a:r>
              <a:rPr lang="en-US" sz="2400">
                <a:solidFill>
                  <a:srgbClr val="000000"/>
                </a:solidFill>
                <a:latin typeface="Arial"/>
              </a:rPr>
              <a:t>Cooperation was a gradual process, beginning with meetings and summits where states agreed to work together in areas where they all agreed. From these meetings came the Benelux Agreement, the Council of Europe, the European Convention on Human Rights and the Organisation for European Economic Co-Operation.</a:t>
            </a:r>
          </a:p>
          <a:p>
            <a:pPr algn="l" marL="518165" indent="-259082" lvl="1">
              <a:lnSpc>
                <a:spcPts val="3360"/>
              </a:lnSpc>
              <a:buFont typeface="Arial"/>
              <a:buChar char="•"/>
            </a:pPr>
            <a:r>
              <a:rPr lang="en-US" sz="2400">
                <a:solidFill>
                  <a:srgbClr val="000000"/>
                </a:solidFill>
                <a:latin typeface="Arial"/>
              </a:rPr>
              <a:t>In the 1950s, the focus shifted to deepening economic cooperation. The French government proposed the Schuman Plan to bring the coal and steal industries of France, Germany, and four other countries together under one authority. The ECSC was very successful and the six members expanded it into the European Economic Community in 1957. </a:t>
            </a:r>
          </a:p>
          <a:p>
            <a:pPr algn="l" marL="518165" indent="-259082" lvl="1">
              <a:lnSpc>
                <a:spcPts val="3360"/>
              </a:lnSpc>
              <a:buFont typeface="Arial"/>
              <a:buChar char="•"/>
            </a:pPr>
            <a:r>
              <a:rPr lang="en-US" sz="2400">
                <a:solidFill>
                  <a:srgbClr val="000000"/>
                </a:solidFill>
                <a:latin typeface="Arial"/>
              </a:rPr>
              <a:t>The EEC had its own institutions to run its affairs; the Commission, the Council of Ministers, the Parliament and the Court of Justice.</a:t>
            </a:r>
          </a:p>
          <a:p>
            <a:pPr algn="l" marL="518165" indent="-259082" lvl="1">
              <a:lnSpc>
                <a:spcPts val="3360"/>
              </a:lnSpc>
              <a:buFont typeface="Arial"/>
              <a:buChar char="•"/>
            </a:pPr>
            <a:r>
              <a:rPr lang="en-US" sz="2400">
                <a:solidFill>
                  <a:srgbClr val="000000"/>
                </a:solidFill>
                <a:latin typeface="Arial"/>
              </a:rPr>
              <a:t>Its membership expanded significantly as other countries wanted to enjoy the economic success that the original members had gained. In 2021, the European Union had expanded to 27 members.</a:t>
            </a:r>
          </a:p>
          <a:p>
            <a:pPr algn="l" marL="518165" indent="-259082" lvl="1">
              <a:lnSpc>
                <a:spcPts val="3360"/>
              </a:lnSpc>
              <a:buFont typeface="Arial"/>
              <a:buChar char="•"/>
            </a:pPr>
            <a:r>
              <a:rPr lang="en-US" sz="2400">
                <a:solidFill>
                  <a:srgbClr val="000000"/>
                </a:solidFill>
                <a:latin typeface="Arial"/>
              </a:rPr>
              <a:t>The role and powers of the EEC changed over time as well, for example with the creation of the Common Market for trade, the Common Agricultural Policy, the free movement of goods, services, money and people and the creation of the single currency, the euro. The expansion of the powers of the EEC (and later the EU) took place gradually and was achieved through a series of treaties in the 1980s, 1990s and 2000s.</a:t>
            </a:r>
          </a:p>
          <a:p>
            <a:pPr algn="l" marL="518165" indent="-259082" lvl="1">
              <a:lnSpc>
                <a:spcPts val="3360"/>
              </a:lnSpc>
              <a:buFont typeface="Arial"/>
              <a:buChar char="•"/>
            </a:pPr>
            <a:r>
              <a:rPr lang="en-US" sz="2400">
                <a:solidFill>
                  <a:srgbClr val="000000"/>
                </a:solidFill>
                <a:latin typeface="Arial"/>
              </a:rPr>
              <a:t>Ireland applied for membership of the EEC in 1961, gradually joining in 1973. Ireland has benefitted hugely from membership, with large sums of money coming into the country under the CAP and infastructure funding. </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Reflecting on... European Integration</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07553" y="1892296"/>
            <a:ext cx="15609955" cy="2714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process of European integration after World War II has been an extraordinary experiment. It has transformed the continent to create the longest period of continuous peace in 2,000 years. This was achieved gradually by demonstrating the concrete benefits of cooperation to people over a long period of time and with the support of the people who lived in its member states. </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Examination Questions</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Project</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Two &amp; Three: The History of the World</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Project</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Two &amp; Three: The History of the World</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Schuman Roundabout, Brussels, Belgium</a:t>
            </a:r>
          </a:p>
          <a:p>
            <a:pPr algn="l">
              <a:lnSpc>
                <a:spcPts val="3500"/>
              </a:lnSpc>
            </a:pPr>
            <a:r>
              <a:rPr lang="en-US" sz="2500">
                <a:solidFill>
                  <a:srgbClr val="000000"/>
                </a:solidFill>
                <a:latin typeface="Arial"/>
              </a:rPr>
              <a:t>Palais de l'Europe, Strasbourg, France</a:t>
            </a:r>
          </a:p>
          <a:p>
            <a:pPr algn="l">
              <a:lnSpc>
                <a:spcPts val="3500"/>
              </a:lnSpc>
            </a:pPr>
            <a:r>
              <a:rPr lang="en-US" sz="2500">
                <a:solidFill>
                  <a:srgbClr val="000000"/>
                </a:solidFill>
                <a:latin typeface="Arial"/>
              </a:rPr>
              <a:t>Berlaymont Building, Brussels, Belgium</a:t>
            </a:r>
          </a:p>
          <a:p>
            <a:pPr algn="l">
              <a:lnSpc>
                <a:spcPts val="3500"/>
              </a:lnSpc>
            </a:pPr>
            <a:r>
              <a:rPr lang="en-US" sz="2500">
                <a:solidFill>
                  <a:srgbClr val="000000"/>
                </a:solidFill>
                <a:latin typeface="Arial"/>
              </a:rPr>
              <a:t>Maastricht, Netherlands</a:t>
            </a:r>
          </a:p>
          <a:p>
            <a:pPr algn="l">
              <a:lnSpc>
                <a:spcPts val="3500"/>
              </a:lnSpc>
            </a:pPr>
            <a:r>
              <a:rPr lang="en-US" sz="2500">
                <a:solidFill>
                  <a:srgbClr val="000000"/>
                </a:solidFill>
                <a:latin typeface="Arial"/>
              </a:rPr>
              <a:t>Jean Monnet House, Bazoches-sur-Guyonne, France</a:t>
            </a:r>
          </a:p>
          <a:p>
            <a:pPr algn="l">
              <a:lnSpc>
                <a:spcPts val="3500"/>
              </a:lnSpc>
            </a:pPr>
          </a:p>
        </p:txBody>
      </p:sp>
      <p:sp>
        <p:nvSpPr>
          <p:cNvPr name="TextBox 14" id="14"/>
          <p:cNvSpPr txBox="true"/>
          <p:nvPr/>
        </p:nvSpPr>
        <p:spPr>
          <a:xfrm rot="0">
            <a:off x="8833677" y="2673636"/>
            <a:ext cx="7804977"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Jean Monnet</a:t>
            </a:r>
          </a:p>
          <a:p>
            <a:pPr algn="l">
              <a:lnSpc>
                <a:spcPts val="3500"/>
              </a:lnSpc>
            </a:pPr>
            <a:r>
              <a:rPr lang="en-US" sz="2500">
                <a:solidFill>
                  <a:srgbClr val="000000"/>
                </a:solidFill>
                <a:latin typeface="Arial"/>
              </a:rPr>
              <a:t>Robert Schuman</a:t>
            </a:r>
          </a:p>
          <a:p>
            <a:pPr algn="l">
              <a:lnSpc>
                <a:spcPts val="3500"/>
              </a:lnSpc>
            </a:pPr>
            <a:r>
              <a:rPr lang="en-US" sz="2500">
                <a:solidFill>
                  <a:srgbClr val="000000"/>
                </a:solidFill>
                <a:latin typeface="Arial"/>
              </a:rPr>
              <a:t>Paul-Henri Spaak</a:t>
            </a:r>
          </a:p>
          <a:p>
            <a:pPr algn="l">
              <a:lnSpc>
                <a:spcPts val="3500"/>
              </a:lnSpc>
            </a:pPr>
            <a:r>
              <a:rPr lang="en-US" sz="2500">
                <a:solidFill>
                  <a:srgbClr val="000000"/>
                </a:solidFill>
                <a:latin typeface="Arial"/>
              </a:rPr>
              <a:t>Charles de Gaulle</a:t>
            </a:r>
          </a:p>
          <a:p>
            <a:pPr algn="l">
              <a:lnSpc>
                <a:spcPts val="3500"/>
              </a:lnSpc>
            </a:pPr>
            <a:r>
              <a:rPr lang="en-US" sz="2500">
                <a:solidFill>
                  <a:srgbClr val="000000"/>
                </a:solidFill>
                <a:latin typeface="Arial"/>
              </a:rPr>
              <a:t>Patrick Hillery</a:t>
            </a:r>
          </a:p>
          <a:p>
            <a:pPr algn="l">
              <a:lnSpc>
                <a:spcPts val="3500"/>
              </a:lnSpc>
            </a:pPr>
            <a:r>
              <a:rPr lang="en-US" sz="2500">
                <a:solidFill>
                  <a:srgbClr val="000000"/>
                </a:solidFill>
                <a:latin typeface="Arial"/>
              </a:rPr>
              <a:t>Peter Sutherland</a:t>
            </a:r>
          </a:p>
          <a:p>
            <a:pPr algn="l">
              <a:lnSpc>
                <a:spcPts val="3500"/>
              </a:lnSpc>
            </a:pPr>
            <a:r>
              <a:rPr lang="en-US" sz="2500">
                <a:solidFill>
                  <a:srgbClr val="000000"/>
                </a:solidFill>
                <a:latin typeface="Arial"/>
              </a:rPr>
              <a:t>Máire Geoghan-Quinn</a:t>
            </a:r>
          </a:p>
          <a:p>
            <a:pPr algn="l">
              <a:lnSpc>
                <a:spcPts val="3500"/>
              </a:lnSpc>
            </a:pPr>
            <a:r>
              <a:rPr lang="en-US" sz="2500">
                <a:solidFill>
                  <a:srgbClr val="000000"/>
                </a:solidFill>
                <a:latin typeface="Arial"/>
              </a:rPr>
              <a:t>Margaret Thatcher</a:t>
            </a:r>
          </a:p>
          <a:p>
            <a:pPr algn="l">
              <a:lnSpc>
                <a:spcPts val="3500"/>
              </a:lnSpc>
            </a:pP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7D14CF"/>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7D14CF"/>
                </a:solidFill>
                <a:latin typeface="Arial Bold Italics"/>
              </a:rPr>
              <a:t>Historical Figures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3"/>
            <a:ext cx="18288000" cy="1152524"/>
          </a:xfrm>
          <a:prstGeom prst="rect">
            <a:avLst/>
          </a:prstGeom>
        </p:spPr>
        <p:txBody>
          <a:bodyPr anchor="t" rtlCol="false" tIns="0" lIns="0" bIns="0" rIns="0">
            <a:spAutoFit/>
          </a:bodyPr>
          <a:lstStyle/>
          <a:p>
            <a:pPr algn="ctr">
              <a:lnSpc>
                <a:spcPts val="8400"/>
              </a:lnSpc>
            </a:pPr>
            <a:r>
              <a:rPr lang="en-US" sz="6000" spc="120">
                <a:solidFill>
                  <a:srgbClr val="363371"/>
                </a:solidFill>
                <a:latin typeface="Arial Bold"/>
              </a:rPr>
              <a:t>31.1: REASONS FOR EUROPEAN INTEGRATION</a:t>
            </a:r>
          </a:p>
        </p:txBody>
      </p:sp>
      <p:sp>
        <p:nvSpPr>
          <p:cNvPr name="TextBox 4" id="4"/>
          <p:cNvSpPr txBox="true"/>
          <p:nvPr/>
        </p:nvSpPr>
        <p:spPr>
          <a:xfrm rot="0">
            <a:off x="0" y="3932547"/>
            <a:ext cx="18288000" cy="955675"/>
          </a:xfrm>
          <a:prstGeom prst="rect">
            <a:avLst/>
          </a:prstGeom>
        </p:spPr>
        <p:txBody>
          <a:bodyPr anchor="t" rtlCol="false" tIns="0" lIns="0" bIns="0" rIns="0">
            <a:spAutoFit/>
          </a:bodyPr>
          <a:lstStyle/>
          <a:p>
            <a:pPr algn="ctr">
              <a:lnSpc>
                <a:spcPts val="7475"/>
              </a:lnSpc>
            </a:pPr>
            <a:r>
              <a:rPr lang="en-US" sz="6500" spc="1755">
                <a:solidFill>
                  <a:srgbClr val="FEFEFE"/>
                </a:solidFill>
                <a:latin typeface="Daydream"/>
              </a:rPr>
              <a:t>31.1: reasons for european integration</a:t>
            </a:r>
          </a:p>
        </p:txBody>
      </p:sp>
      <p:sp>
        <p:nvSpPr>
          <p:cNvPr name="TextBox 5" id="5"/>
          <p:cNvSpPr txBox="true"/>
          <p:nvPr/>
        </p:nvSpPr>
        <p:spPr>
          <a:xfrm rot="0">
            <a:off x="15203805" y="-14772"/>
            <a:ext cx="2638717"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Europe’s post-war leaders</a:t>
            </a:r>
          </a:p>
        </p:txBody>
      </p:sp>
      <p:sp>
        <p:nvSpPr>
          <p:cNvPr name="TextBox 7" id="7"/>
          <p:cNvSpPr txBox="true"/>
          <p:nvPr/>
        </p:nvSpPr>
        <p:spPr>
          <a:xfrm rot="0">
            <a:off x="1028700" y="2139949"/>
            <a:ext cx="15609955"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As the Cold War began to take shape, a generation of leaders emerged in Western Europe with one aim – </a:t>
            </a:r>
            <a:r>
              <a:rPr lang="en-US" sz="2500">
                <a:solidFill>
                  <a:srgbClr val="000000"/>
                </a:solidFill>
                <a:latin typeface="Arial Bold"/>
              </a:rPr>
              <a:t>Europe would work together in the future</a:t>
            </a:r>
            <a:r>
              <a:rPr lang="en-US" sz="2500">
                <a:solidFill>
                  <a:srgbClr val="000000"/>
                </a:solidFill>
                <a:latin typeface="Arial"/>
              </a:rPr>
              <a:t>. Many of these leaders had fought in World War II or had spent World War II imprisoned by various Fascist governments. These experiences made them determined to end war and extremism in Europe. </a:t>
            </a:r>
            <a:r>
              <a:rPr lang="en-US" sz="2500">
                <a:solidFill>
                  <a:srgbClr val="000000"/>
                </a:solidFill>
                <a:latin typeface="Arial"/>
              </a:rPr>
              <a:t>This generation of leaders included:</a:t>
            </a:r>
          </a:p>
          <a:p>
            <a:pPr algn="l" marL="539754" indent="-269877" lvl="1">
              <a:lnSpc>
                <a:spcPts val="3500"/>
              </a:lnSpc>
              <a:buFont typeface="Arial"/>
              <a:buChar char="•"/>
            </a:pPr>
            <a:r>
              <a:rPr lang="en-US" sz="2500">
                <a:solidFill>
                  <a:srgbClr val="000000"/>
                </a:solidFill>
                <a:latin typeface="Arial Bold"/>
              </a:rPr>
              <a:t>Konrad Adenauer </a:t>
            </a:r>
            <a:r>
              <a:rPr lang="en-US" sz="2500">
                <a:solidFill>
                  <a:srgbClr val="000000"/>
                </a:solidFill>
                <a:latin typeface="Arial"/>
              </a:rPr>
              <a:t>– Chancellor and Minister for Foreign Affairs (West Germany)</a:t>
            </a:r>
          </a:p>
          <a:p>
            <a:pPr algn="l" marL="539754" indent="-269877" lvl="1">
              <a:lnSpc>
                <a:spcPts val="3500"/>
              </a:lnSpc>
              <a:buFont typeface="Arial"/>
              <a:buChar char="•"/>
            </a:pPr>
            <a:r>
              <a:rPr lang="en-US" sz="2500">
                <a:solidFill>
                  <a:srgbClr val="000000"/>
                </a:solidFill>
                <a:latin typeface="Arial Bold"/>
              </a:rPr>
              <a:t>Robert Schuman</a:t>
            </a:r>
            <a:r>
              <a:rPr lang="en-US" sz="2500">
                <a:solidFill>
                  <a:srgbClr val="000000"/>
                </a:solidFill>
                <a:latin typeface="Arial"/>
              </a:rPr>
              <a:t> – Minister for Foreign Affairs (France)</a:t>
            </a:r>
          </a:p>
          <a:p>
            <a:pPr algn="l" marL="539754" indent="-269877" lvl="1">
              <a:lnSpc>
                <a:spcPts val="3500"/>
              </a:lnSpc>
              <a:buFont typeface="Arial"/>
              <a:buChar char="•"/>
            </a:pPr>
            <a:r>
              <a:rPr lang="en-US" sz="2500">
                <a:solidFill>
                  <a:srgbClr val="000000"/>
                </a:solidFill>
                <a:latin typeface="Arial Bold"/>
              </a:rPr>
              <a:t>Alcide De Gasperi</a:t>
            </a:r>
            <a:r>
              <a:rPr lang="en-US" sz="2500">
                <a:solidFill>
                  <a:srgbClr val="000000"/>
                </a:solidFill>
                <a:latin typeface="Arial"/>
              </a:rPr>
              <a:t> – Prime Minister and Minister for Foreign Affairs (Italy)</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
        <p:nvSpPr>
          <p:cNvPr name="Freeform 14" id="14"/>
          <p:cNvSpPr/>
          <p:nvPr/>
        </p:nvSpPr>
        <p:spPr>
          <a:xfrm flipH="false" flipV="false" rot="0">
            <a:off x="3009481" y="5248274"/>
            <a:ext cx="3711385" cy="4396928"/>
          </a:xfrm>
          <a:custGeom>
            <a:avLst/>
            <a:gdLst/>
            <a:ahLst/>
            <a:cxnLst/>
            <a:rect r="r" b="b" t="t" l="l"/>
            <a:pathLst>
              <a:path h="4396928" w="3711385">
                <a:moveTo>
                  <a:pt x="0" y="0"/>
                </a:moveTo>
                <a:lnTo>
                  <a:pt x="3711385" y="0"/>
                </a:lnTo>
                <a:lnTo>
                  <a:pt x="3711385" y="4396927"/>
                </a:lnTo>
                <a:lnTo>
                  <a:pt x="0" y="4396927"/>
                </a:lnTo>
                <a:lnTo>
                  <a:pt x="0" y="0"/>
                </a:lnTo>
                <a:close/>
              </a:path>
            </a:pathLst>
          </a:custGeom>
          <a:blipFill>
            <a:blip r:embed="rId6"/>
            <a:stretch>
              <a:fillRect l="-6781" t="-2934" r="-3253" b="0"/>
            </a:stretch>
          </a:blipFill>
        </p:spPr>
      </p:sp>
      <p:sp>
        <p:nvSpPr>
          <p:cNvPr name="Freeform 15" id="15"/>
          <p:cNvSpPr/>
          <p:nvPr/>
        </p:nvSpPr>
        <p:spPr>
          <a:xfrm flipH="false" flipV="false" rot="0">
            <a:off x="6720866" y="5248274"/>
            <a:ext cx="3931437" cy="4396928"/>
          </a:xfrm>
          <a:custGeom>
            <a:avLst/>
            <a:gdLst/>
            <a:ahLst/>
            <a:cxnLst/>
            <a:rect r="r" b="b" t="t" l="l"/>
            <a:pathLst>
              <a:path h="4396928" w="3931437">
                <a:moveTo>
                  <a:pt x="0" y="0"/>
                </a:moveTo>
                <a:lnTo>
                  <a:pt x="3931436" y="0"/>
                </a:lnTo>
                <a:lnTo>
                  <a:pt x="3931436" y="4396927"/>
                </a:lnTo>
                <a:lnTo>
                  <a:pt x="0" y="4396927"/>
                </a:lnTo>
                <a:lnTo>
                  <a:pt x="0" y="0"/>
                </a:lnTo>
                <a:close/>
              </a:path>
            </a:pathLst>
          </a:custGeom>
          <a:blipFill>
            <a:blip r:embed="rId7"/>
            <a:stretch>
              <a:fillRect l="0" t="0" r="0" b="0"/>
            </a:stretch>
          </a:blipFill>
        </p:spPr>
      </p:sp>
      <p:sp>
        <p:nvSpPr>
          <p:cNvPr name="Freeform 16" id="16"/>
          <p:cNvSpPr/>
          <p:nvPr/>
        </p:nvSpPr>
        <p:spPr>
          <a:xfrm flipH="false" flipV="false" rot="0">
            <a:off x="10636045" y="5248274"/>
            <a:ext cx="3979534" cy="4396928"/>
          </a:xfrm>
          <a:custGeom>
            <a:avLst/>
            <a:gdLst/>
            <a:ahLst/>
            <a:cxnLst/>
            <a:rect r="r" b="b" t="t" l="l"/>
            <a:pathLst>
              <a:path h="4396928" w="3979534">
                <a:moveTo>
                  <a:pt x="0" y="0"/>
                </a:moveTo>
                <a:lnTo>
                  <a:pt x="3979534" y="0"/>
                </a:lnTo>
                <a:lnTo>
                  <a:pt x="3979534" y="4396927"/>
                </a:lnTo>
                <a:lnTo>
                  <a:pt x="0" y="4396927"/>
                </a:lnTo>
                <a:lnTo>
                  <a:pt x="0" y="0"/>
                </a:lnTo>
                <a:close/>
              </a:path>
            </a:pathLst>
          </a:custGeom>
          <a:blipFill>
            <a:blip r:embed="rId8"/>
            <a:stretch>
              <a:fillRect l="0" t="0" r="0" b="0"/>
            </a:stretch>
          </a:blipFill>
        </p:spPr>
      </p:sp>
      <p:sp>
        <p:nvSpPr>
          <p:cNvPr name="TextBox 17" id="17"/>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9" tooltip="https://twitter.com/MsEJenkinson"/>
              </a:rPr>
              <a:t>Eimear Jenkinson</a:t>
            </a:r>
            <a:r>
              <a:rPr lang="en-US" sz="2200">
                <a:solidFill>
                  <a:srgbClr val="000000"/>
                </a:solidFill>
                <a:latin typeface="Arial"/>
              </a:rPr>
              <a:t> and </a:t>
            </a:r>
            <a:r>
              <a:rPr lang="en-US" sz="2200" u="sng">
                <a:solidFill>
                  <a:srgbClr val="000000"/>
                </a:solidFill>
                <a:latin typeface="Arial"/>
                <a:hlinkClick r:id="rId10" tooltip="https://twitter.com/Gregg_ONeill"/>
              </a:rPr>
              <a:t>Gregg O'Neill</a:t>
            </a:r>
            <a:r>
              <a:rPr lang="en-US" sz="2200">
                <a:solidFill>
                  <a:srgbClr val="000000"/>
                </a:solidFill>
                <a:latin typeface="Arial"/>
              </a:rPr>
              <a:t> (</a:t>
            </a:r>
            <a:r>
              <a:rPr lang="en-US" sz="2200" u="sng">
                <a:solidFill>
                  <a:srgbClr val="000000"/>
                </a:solidFill>
                <a:latin typeface="Arial"/>
                <a:hlinkClick r:id="rId11" tooltip="https://educate.ie/"/>
              </a:rPr>
              <a:t>educate.ie</a:t>
            </a:r>
            <a:r>
              <a:rPr lang="en-US" sz="2200">
                <a:solidFill>
                  <a:srgbClr val="000000"/>
                </a:solidFill>
                <a:latin typeface="Arial"/>
              </a:rPr>
              <a: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363371"/>
                </a:solidFill>
                <a:latin typeface="Arial Bold"/>
              </a:rPr>
              <a:t>The reasons for European integration</a:t>
            </a:r>
          </a:p>
        </p:txBody>
      </p:sp>
      <p:sp>
        <p:nvSpPr>
          <p:cNvPr name="TextBox 7" id="7"/>
          <p:cNvSpPr txBox="true"/>
          <p:nvPr/>
        </p:nvSpPr>
        <p:spPr>
          <a:xfrm rot="0">
            <a:off x="1028700" y="1920875"/>
            <a:ext cx="8477250" cy="7473491"/>
          </a:xfrm>
          <a:prstGeom prst="rect">
            <a:avLst/>
          </a:prstGeom>
        </p:spPr>
        <p:txBody>
          <a:bodyPr anchor="t" rtlCol="false" tIns="0" lIns="0" bIns="0" rIns="0">
            <a:spAutoFit/>
          </a:bodyPr>
          <a:lstStyle/>
          <a:p>
            <a:pPr algn="l">
              <a:lnSpc>
                <a:spcPts val="3496"/>
              </a:lnSpc>
            </a:pPr>
            <a:r>
              <a:rPr lang="en-US" sz="2497">
                <a:solidFill>
                  <a:srgbClr val="000000"/>
                </a:solidFill>
                <a:latin typeface="Arial"/>
              </a:rPr>
              <a:t>After 1945, a number of factors encouraged the states of Western Europe to work together</a:t>
            </a:r>
          </a:p>
          <a:p>
            <a:pPr algn="l">
              <a:lnSpc>
                <a:spcPts val="3496"/>
              </a:lnSpc>
            </a:pPr>
            <a:r>
              <a:rPr lang="en-US" sz="2497">
                <a:solidFill>
                  <a:srgbClr val="000000"/>
                </a:solidFill>
                <a:latin typeface="Arial Bold"/>
              </a:rPr>
              <a:t>1. The legacy of war: </a:t>
            </a:r>
            <a:r>
              <a:rPr lang="en-US" sz="2497">
                <a:solidFill>
                  <a:srgbClr val="000000"/>
                </a:solidFill>
                <a:latin typeface="Arial"/>
              </a:rPr>
              <a:t>War had devasted Europe and killed millions on not one but TWO occasions over the space of 30 years. The legacy had also brought France and Germany together in a way that never happened before.</a:t>
            </a:r>
          </a:p>
          <a:p>
            <a:pPr algn="l">
              <a:lnSpc>
                <a:spcPts val="3496"/>
              </a:lnSpc>
            </a:pPr>
            <a:r>
              <a:rPr lang="en-US" sz="2497">
                <a:solidFill>
                  <a:srgbClr val="000000"/>
                </a:solidFill>
                <a:latin typeface="Arial Bold"/>
              </a:rPr>
              <a:t>2. The Cold War: </a:t>
            </a:r>
            <a:r>
              <a:rPr lang="en-US" sz="2497">
                <a:solidFill>
                  <a:srgbClr val="000000"/>
                </a:solidFill>
                <a:latin typeface="Arial"/>
              </a:rPr>
              <a:t>The leaders believed that only an United Europe could compete with the two super powers. As communism spread across Eastern Europe, Western Europe needed to unite to stop a complete takeover.</a:t>
            </a:r>
          </a:p>
          <a:p>
            <a:pPr algn="l">
              <a:lnSpc>
                <a:spcPts val="3496"/>
              </a:lnSpc>
            </a:pPr>
            <a:r>
              <a:rPr lang="en-US" sz="2497">
                <a:solidFill>
                  <a:srgbClr val="000000"/>
                </a:solidFill>
                <a:latin typeface="Arial Bold"/>
              </a:rPr>
              <a:t>3. Economics: </a:t>
            </a:r>
            <a:r>
              <a:rPr lang="en-US" sz="2497">
                <a:solidFill>
                  <a:srgbClr val="000000"/>
                </a:solidFill>
                <a:latin typeface="Arial"/>
              </a:rPr>
              <a:t>Europe needed to rebuild after World War II. Trade and cooperation was needed to repair mainland Europe while improving living standards for the people. They did not want a repeat of the growth of Fascism and Nazism.</a:t>
            </a:r>
          </a:p>
          <a:p>
            <a:pPr algn="l">
              <a:lnSpc>
                <a:spcPts val="3496"/>
              </a:lnSpc>
            </a:pPr>
            <a:r>
              <a:rPr lang="en-US" sz="2497">
                <a:solidFill>
                  <a:srgbClr val="000000"/>
                </a:solidFill>
                <a:latin typeface="Arial Bold"/>
              </a:rPr>
              <a:t>4. American Support: </a:t>
            </a:r>
            <a:r>
              <a:rPr lang="en-US" sz="2497">
                <a:solidFill>
                  <a:srgbClr val="000000"/>
                </a:solidFill>
                <a:latin typeface="Arial"/>
              </a:rPr>
              <a:t>The US wanted a strong trading partner and ally against communism.</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
        <p:nvSpPr>
          <p:cNvPr name="Freeform 14" id="14"/>
          <p:cNvSpPr/>
          <p:nvPr/>
        </p:nvSpPr>
        <p:spPr>
          <a:xfrm flipH="false" flipV="false" rot="0">
            <a:off x="9505950" y="2490869"/>
            <a:ext cx="7433310" cy="6759697"/>
          </a:xfrm>
          <a:custGeom>
            <a:avLst/>
            <a:gdLst/>
            <a:ahLst/>
            <a:cxnLst/>
            <a:rect r="r" b="b" t="t" l="l"/>
            <a:pathLst>
              <a:path h="6759697" w="7433310">
                <a:moveTo>
                  <a:pt x="0" y="0"/>
                </a:moveTo>
                <a:lnTo>
                  <a:pt x="7433310" y="0"/>
                </a:lnTo>
                <a:lnTo>
                  <a:pt x="7433310" y="6759697"/>
                </a:lnTo>
                <a:lnTo>
                  <a:pt x="0" y="6759697"/>
                </a:lnTo>
                <a:lnTo>
                  <a:pt x="0" y="0"/>
                </a:lnTo>
                <a:close/>
              </a:path>
            </a:pathLst>
          </a:custGeom>
          <a:blipFill>
            <a:blip r:embed="rId6"/>
            <a:stretch>
              <a:fillRect l="-2911" t="-2561" r="-2037" b="-3201"/>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Checkpoint pg. 387 (Artefact, 2nd Edition)</a:t>
            </a:r>
          </a:p>
        </p:txBody>
      </p:sp>
      <p:sp>
        <p:nvSpPr>
          <p:cNvPr name="TextBox 7" id="7"/>
          <p:cNvSpPr txBox="true"/>
          <p:nvPr/>
        </p:nvSpPr>
        <p:spPr>
          <a:xfrm rot="0">
            <a:off x="1028700" y="2111374"/>
            <a:ext cx="15609955" cy="3647440"/>
          </a:xfrm>
          <a:prstGeom prst="rect">
            <a:avLst/>
          </a:prstGeom>
        </p:spPr>
        <p:txBody>
          <a:bodyPr anchor="t" rtlCol="false" tIns="0" lIns="0" bIns="0" rIns="0">
            <a:spAutoFit/>
          </a:bodyPr>
          <a:lstStyle/>
          <a:p>
            <a:pPr algn="l" marL="734059" indent="-367030" lvl="1">
              <a:lnSpc>
                <a:spcPts val="4759"/>
              </a:lnSpc>
              <a:buAutoNum type="arabicPeriod" startAt="1"/>
            </a:pPr>
            <a:r>
              <a:rPr lang="en-US" sz="3399">
                <a:solidFill>
                  <a:srgbClr val="29893B"/>
                </a:solidFill>
                <a:latin typeface="Arial"/>
              </a:rPr>
              <a:t>Why were European leaders determined to work together after World War II?</a:t>
            </a:r>
          </a:p>
          <a:p>
            <a:pPr algn="l" marL="734059" indent="-367030" lvl="1">
              <a:lnSpc>
                <a:spcPts val="4759"/>
              </a:lnSpc>
              <a:buAutoNum type="arabicPeriod" startAt="1"/>
            </a:pPr>
            <a:r>
              <a:rPr lang="en-US" sz="3399">
                <a:solidFill>
                  <a:srgbClr val="29893B"/>
                </a:solidFill>
                <a:latin typeface="Arial"/>
              </a:rPr>
              <a:t>How did Europe’s recent past encourage cooperation after 1945?</a:t>
            </a:r>
          </a:p>
          <a:p>
            <a:pPr algn="l" marL="734059" indent="-367030" lvl="1">
              <a:lnSpc>
                <a:spcPts val="4759"/>
              </a:lnSpc>
              <a:buAutoNum type="arabicPeriod" startAt="1"/>
            </a:pPr>
            <a:r>
              <a:rPr lang="en-US" sz="3399">
                <a:solidFill>
                  <a:srgbClr val="29893B"/>
                </a:solidFill>
                <a:latin typeface="Arial"/>
              </a:rPr>
              <a:t>What role did Europe’s post-war problems play in bringing the continent together?</a:t>
            </a:r>
          </a:p>
          <a:p>
            <a:pPr algn="l" marL="734059" indent="-367030" lvl="1">
              <a:lnSpc>
                <a:spcPts val="4759"/>
              </a:lnSpc>
              <a:buAutoNum type="arabicPeriod" startAt="1"/>
            </a:pPr>
            <a:r>
              <a:rPr lang="en-US" sz="3399">
                <a:solidFill>
                  <a:srgbClr val="F46F3D"/>
                </a:solidFill>
                <a:latin typeface="Arial"/>
              </a:rPr>
              <a:t>Look at the list of reasons for European integration. Which of them do you think is the most important? Explain your answer.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Thirty-One: The European Union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72223"/>
            <a:ext cx="18288000" cy="866774"/>
          </a:xfrm>
          <a:prstGeom prst="rect">
            <a:avLst/>
          </a:prstGeom>
        </p:spPr>
        <p:txBody>
          <a:bodyPr anchor="t" rtlCol="false" tIns="0" lIns="0" bIns="0" rIns="0">
            <a:spAutoFit/>
          </a:bodyPr>
          <a:lstStyle/>
          <a:p>
            <a:pPr algn="ctr">
              <a:lnSpc>
                <a:spcPts val="6300"/>
              </a:lnSpc>
            </a:pPr>
            <a:r>
              <a:rPr lang="en-US" sz="4500">
                <a:solidFill>
                  <a:srgbClr val="363371"/>
                </a:solidFill>
                <a:latin typeface="Arial Bold"/>
              </a:rPr>
              <a:t>31.2: THE FIRST STEPS TOWARDS EUROPEAN INTEGRATION</a:t>
            </a:r>
          </a:p>
        </p:txBody>
      </p:sp>
      <p:sp>
        <p:nvSpPr>
          <p:cNvPr name="TextBox 4" id="4"/>
          <p:cNvSpPr txBox="true"/>
          <p:nvPr/>
        </p:nvSpPr>
        <p:spPr>
          <a:xfrm rot="0">
            <a:off x="175900" y="3997635"/>
            <a:ext cx="17936199" cy="815975"/>
          </a:xfrm>
          <a:prstGeom prst="rect">
            <a:avLst/>
          </a:prstGeom>
        </p:spPr>
        <p:txBody>
          <a:bodyPr anchor="t" rtlCol="false" tIns="0" lIns="0" bIns="0" rIns="0">
            <a:spAutoFit/>
          </a:bodyPr>
          <a:lstStyle/>
          <a:p>
            <a:pPr algn="ctr">
              <a:lnSpc>
                <a:spcPts val="6324"/>
              </a:lnSpc>
            </a:pPr>
            <a:r>
              <a:rPr lang="en-US" sz="5499" spc="1099">
                <a:solidFill>
                  <a:srgbClr val="FEFEFE"/>
                </a:solidFill>
                <a:latin typeface="Daydream"/>
              </a:rPr>
              <a:t>31.2: the first steps towards european integration</a:t>
            </a:r>
          </a:p>
        </p:txBody>
      </p:sp>
      <p:sp>
        <p:nvSpPr>
          <p:cNvPr name="TextBox 5" id="5"/>
          <p:cNvSpPr txBox="true"/>
          <p:nvPr/>
        </p:nvSpPr>
        <p:spPr>
          <a:xfrm rot="0">
            <a:off x="15203805" y="-14772"/>
            <a:ext cx="2638717"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DAFpqztJpKI</dc:identifier>
  <dcterms:modified xsi:type="dcterms:W3CDTF">2011-08-01T06:04:30Z</dcterms:modified>
  <cp:revision>1</cp:revision>
  <dc:title>Ch. 31 - The European Union</dc:title>
</cp:coreProperties>
</file>